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8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4480" y="-214338"/>
            <a:ext cx="6743720" cy="52864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ru-RU" sz="4000" dirty="0" smtClean="0"/>
              <a:t>Воспитание самостоятельности на уроках трудового обучения </a:t>
            </a:r>
            <a:br>
              <a:rPr lang="ru-RU" sz="4000" dirty="0" smtClean="0"/>
            </a:br>
            <a:r>
              <a:rPr lang="ru-RU" sz="4000" dirty="0" smtClean="0"/>
              <a:t>учащихся с нарушением интеллекта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4500570"/>
            <a:ext cx="6172200" cy="1874352"/>
          </a:xfrm>
        </p:spPr>
        <p:txBody>
          <a:bodyPr/>
          <a:lstStyle/>
          <a:p>
            <a:pPr algn="r"/>
            <a:r>
              <a:rPr lang="ru-RU" dirty="0" smtClean="0"/>
              <a:t>Исполнитель: Белякова Н.Ф.</a:t>
            </a:r>
            <a:br>
              <a:rPr lang="ru-RU" dirty="0" smtClean="0"/>
            </a:br>
            <a:r>
              <a:rPr lang="ru-RU" dirty="0" smtClean="0"/>
              <a:t>слушатель курсов </a:t>
            </a:r>
            <a:br>
              <a:rPr lang="ru-RU" dirty="0" smtClean="0"/>
            </a:br>
            <a:r>
              <a:rPr lang="ru-RU" dirty="0" smtClean="0"/>
              <a:t>«Олигофренопедагогика»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7467600" cy="25717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Проблемы воспитания самостоятельности у учащихся с нарушением интеллекта: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/>
          <a:lstStyle/>
          <a:p>
            <a:pPr lvl="0"/>
            <a:r>
              <a:rPr lang="ru-RU" sz="2800" u="sng" dirty="0" err="1" smtClean="0"/>
              <a:t>Общедидактическая</a:t>
            </a:r>
            <a:r>
              <a:rPr lang="ru-RU" sz="2800" dirty="0" smtClean="0"/>
              <a:t> – развитие навыков познавательных интересов.</a:t>
            </a:r>
          </a:p>
          <a:p>
            <a:pPr lvl="0"/>
            <a:r>
              <a:rPr lang="ru-RU" sz="2800" u="sng" dirty="0" smtClean="0"/>
              <a:t>Методическая </a:t>
            </a:r>
            <a:r>
              <a:rPr lang="ru-RU" sz="2800" dirty="0" smtClean="0"/>
              <a:t>– умение переносить полученные знания на объект труда.</a:t>
            </a:r>
          </a:p>
          <a:p>
            <a:pPr lvl="0"/>
            <a:r>
              <a:rPr lang="ru-RU" sz="2800" u="sng" dirty="0" smtClean="0"/>
              <a:t>Воспитание личности </a:t>
            </a:r>
            <a:r>
              <a:rPr lang="ru-RU" sz="2800" dirty="0" smtClean="0"/>
              <a:t>– трудолюбие, настойчивость, уверенность</a:t>
            </a:r>
          </a:p>
          <a:p>
            <a:pPr>
              <a:buNone/>
            </a:pPr>
            <a:r>
              <a:rPr lang="ru-RU" sz="2800" dirty="0" smtClean="0"/>
              <a:t>    в своих силах.</a:t>
            </a:r>
          </a:p>
          <a:p>
            <a:endParaRPr lang="ru-RU" dirty="0"/>
          </a:p>
        </p:txBody>
      </p:sp>
      <p:pic>
        <p:nvPicPr>
          <p:cNvPr id="4" name="Рисунок 3" descr="SA40353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357695"/>
            <a:ext cx="3268211" cy="2277894"/>
          </a:xfrm>
          <a:prstGeom prst="snip2SameRect">
            <a:avLst/>
          </a:prstGeom>
          <a:noFill/>
          <a:ln w="190500" cap="rnd">
            <a:solidFill>
              <a:srgbClr val="C8C6BD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200024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Пути воспитания самостоятельности </a:t>
            </a:r>
            <a:br>
              <a:rPr lang="ru-RU" b="1" dirty="0" smtClean="0"/>
            </a:br>
            <a:r>
              <a:rPr lang="ru-RU" b="1" dirty="0" smtClean="0"/>
              <a:t>у учащихся с нарушением интеллекта: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/>
          <a:lstStyle/>
          <a:p>
            <a:pPr lvl="0"/>
            <a:r>
              <a:rPr lang="ru-RU" sz="2800" dirty="0" smtClean="0"/>
              <a:t>Формирование у учащихся определённой системы производственных трудовых  навыков.</a:t>
            </a:r>
          </a:p>
          <a:p>
            <a:pPr lvl="0"/>
            <a:r>
              <a:rPr lang="ru-RU" sz="2800" dirty="0" smtClean="0"/>
              <a:t>Знание технологических особенностей материалов, оборудования.</a:t>
            </a:r>
          </a:p>
          <a:p>
            <a:pPr lvl="0"/>
            <a:r>
              <a:rPr lang="ru-RU" sz="2800" dirty="0" smtClean="0"/>
              <a:t>Владение комплексом производственных  навыков.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PE0156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4643446"/>
            <a:ext cx="3219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 предлагаемой работе проводится: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lvl="0" fontAlgn="base" hangingPunct="0"/>
            <a:r>
              <a:rPr lang="ru-RU" dirty="0" smtClean="0"/>
              <a:t>Анализ литературных источников, посвященных вопросу о самостоятельной работе учащихся в процессе выполнения трудовых заданий.</a:t>
            </a:r>
          </a:p>
          <a:p>
            <a:pPr lvl="0" fontAlgn="base" hangingPunct="0"/>
            <a:r>
              <a:rPr lang="ru-RU" dirty="0" smtClean="0"/>
              <a:t>Изучение состояния профессионально-трудового обучения  по швейному делу путем:</a:t>
            </a:r>
          </a:p>
          <a:p>
            <a:pPr lvl="0" fontAlgn="base" hangingPunct="0"/>
            <a:r>
              <a:rPr lang="ru-RU" i="1" dirty="0" smtClean="0"/>
              <a:t>наблюдения на уроках;</a:t>
            </a:r>
          </a:p>
          <a:p>
            <a:pPr lvl="0" fontAlgn="base" hangingPunct="0"/>
            <a:r>
              <a:rPr lang="ru-RU" i="1" dirty="0" smtClean="0"/>
              <a:t>проведения специальных контрольных работ для определения  степени самостоятельности у учащихся вспомогательной  школы.</a:t>
            </a:r>
          </a:p>
          <a:p>
            <a:pPr fontAlgn="base" hangingPunct="0"/>
            <a:r>
              <a:rPr lang="ru-RU" dirty="0" smtClean="0"/>
              <a:t>Обучающий эксперимент, т. е. эксперимент, ставящий своей целью воспитание у учащихся самостоятельности во время выполнения  практических заданий по швейному делу.</a:t>
            </a:r>
          </a:p>
          <a:p>
            <a:pPr fontAlgn="base" hangingPunct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j02921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4286256"/>
            <a:ext cx="1506538" cy="2305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113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Состояние профессионально-трудового обучения учащихся вспомогательной школы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E:\Уроки ТО\Экзамен 2010\изображения 0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535758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Причины отсутствия самостоятельности в выполнении трудовых заданий: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rmAutofit/>
          </a:bodyPr>
          <a:lstStyle/>
          <a:p>
            <a:r>
              <a:rPr lang="ru-RU" dirty="0" smtClean="0"/>
              <a:t>Неумение определять ткани по внешнему виду.</a:t>
            </a:r>
          </a:p>
          <a:p>
            <a:r>
              <a:rPr lang="ru-RU" dirty="0" smtClean="0"/>
              <a:t> Неумение распознавать виды тканей по их свойствам.</a:t>
            </a:r>
          </a:p>
          <a:p>
            <a:r>
              <a:rPr lang="ru-RU" dirty="0" smtClean="0"/>
              <a:t> Неумение использовать технологическую документацию.</a:t>
            </a:r>
          </a:p>
          <a:p>
            <a:r>
              <a:rPr lang="ru-RU" dirty="0" smtClean="0"/>
              <a:t>Трудности в определении последовательности изготовления изделий.</a:t>
            </a:r>
          </a:p>
          <a:p>
            <a:r>
              <a:rPr lang="ru-RU" dirty="0" smtClean="0"/>
              <a:t>Сложности в описании процесса выполнения задания.</a:t>
            </a:r>
          </a:p>
          <a:p>
            <a:r>
              <a:rPr lang="ru-RU" dirty="0" smtClean="0"/>
              <a:t>Отсутствие навыков чтения чертежей.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15" descr="Незнайка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214818"/>
            <a:ext cx="1643042" cy="23318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797040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Важный фактор в воспитании у учащихся самостоятельности</a:t>
            </a:r>
            <a:br>
              <a:rPr lang="ru-RU" b="1" u="sng" dirty="0" smtClean="0"/>
            </a:br>
            <a:r>
              <a:rPr lang="ru-RU" b="1" u="sng" dirty="0" smtClean="0"/>
              <a:t> в труде</a:t>
            </a:r>
            <a:r>
              <a:rPr lang="ru-RU" b="1" dirty="0" smtClean="0"/>
              <a:t> -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7467600" cy="4473712"/>
          </a:xfrm>
        </p:spPr>
        <p:txBody>
          <a:bodyPr/>
          <a:lstStyle/>
          <a:p>
            <a:pPr algn="just">
              <a:buNone/>
            </a:pPr>
            <a:r>
              <a:rPr lang="ru-RU" sz="3200" dirty="0" smtClean="0"/>
              <a:t>  привитие   навыков планирования предстоящей работы, главным образом в отношении установления последовательности выполнения отдельных операций по изготовлению изделия. </a:t>
            </a:r>
          </a:p>
          <a:p>
            <a:endParaRPr lang="ru-RU" dirty="0"/>
          </a:p>
        </p:txBody>
      </p:sp>
      <p:pic>
        <p:nvPicPr>
          <p:cNvPr id="4" name="Рисунок 3" descr="j034336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4500570"/>
            <a:ext cx="2109789" cy="195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Условия самостоятельного выполнения трудового задания по швейному делу: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85926"/>
            <a:ext cx="7467600" cy="4688026"/>
          </a:xfrm>
        </p:spPr>
        <p:txBody>
          <a:bodyPr/>
          <a:lstStyle/>
          <a:p>
            <a:pPr lvl="0"/>
            <a:r>
              <a:rPr lang="ru-RU" dirty="0" smtClean="0"/>
              <a:t>умение выполнять ручные и машинные швы.</a:t>
            </a:r>
          </a:p>
          <a:p>
            <a:pPr lvl="0" fontAlgn="base" hangingPunct="0"/>
            <a:r>
              <a:rPr lang="ru-RU" dirty="0" smtClean="0"/>
              <a:t>разбираться в чертежах и рисунках программного изделия;</a:t>
            </a:r>
          </a:p>
          <a:p>
            <a:pPr lvl="0" fontAlgn="base" hangingPunct="0"/>
            <a:r>
              <a:rPr lang="ru-RU" dirty="0" smtClean="0"/>
              <a:t>знать контурные срезы изделий и их названия;</a:t>
            </a:r>
          </a:p>
          <a:p>
            <a:pPr lvl="0" fontAlgn="base" hangingPunct="0"/>
            <a:r>
              <a:rPr lang="ru-RU" dirty="0" smtClean="0"/>
              <a:t>уметь определять лицевую и изнаночную сторону /изделия/ ткани;</a:t>
            </a:r>
          </a:p>
          <a:p>
            <a:pPr lvl="0" fontAlgn="base" hangingPunct="0"/>
            <a:r>
              <a:rPr lang="ru-RU" dirty="0" smtClean="0"/>
              <a:t>определять последовательность выполнения задания;</a:t>
            </a:r>
          </a:p>
          <a:p>
            <a:pPr lvl="0" fontAlgn="base" hangingPunct="0"/>
            <a:r>
              <a:rPr lang="ru-RU" dirty="0" smtClean="0"/>
              <a:t>выполнять задания по инструкции /письменной и устной/ и по образцу.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" name="Group 129"/>
          <p:cNvGrpSpPr>
            <a:grpSpLocks/>
          </p:cNvGrpSpPr>
          <p:nvPr/>
        </p:nvGrpSpPr>
        <p:grpSpPr bwMode="auto">
          <a:xfrm rot="9107821" flipV="1">
            <a:off x="5294655" y="5370347"/>
            <a:ext cx="3609568" cy="442914"/>
            <a:chOff x="2654" y="2010"/>
            <a:chExt cx="2969" cy="279"/>
          </a:xfrm>
        </p:grpSpPr>
        <p:sp>
          <p:nvSpPr>
            <p:cNvPr id="5" name="Freeform 29"/>
            <p:cNvSpPr>
              <a:spLocks/>
            </p:cNvSpPr>
            <p:nvPr/>
          </p:nvSpPr>
          <p:spPr bwMode="auto">
            <a:xfrm>
              <a:off x="3010" y="2017"/>
              <a:ext cx="2244" cy="265"/>
            </a:xfrm>
            <a:custGeom>
              <a:avLst/>
              <a:gdLst/>
              <a:ahLst/>
              <a:cxnLst>
                <a:cxn ang="0">
                  <a:pos x="4489" y="530"/>
                </a:cxn>
                <a:cxn ang="0">
                  <a:pos x="104" y="530"/>
                </a:cxn>
                <a:cxn ang="0">
                  <a:pos x="98" y="527"/>
                </a:cxn>
                <a:cxn ang="0">
                  <a:pos x="83" y="519"/>
                </a:cxn>
                <a:cxn ang="0">
                  <a:pos x="64" y="507"/>
                </a:cxn>
                <a:cxn ang="0">
                  <a:pos x="48" y="490"/>
                </a:cxn>
                <a:cxn ang="0">
                  <a:pos x="37" y="472"/>
                </a:cxn>
                <a:cxn ang="0">
                  <a:pos x="41" y="451"/>
                </a:cxn>
                <a:cxn ang="0">
                  <a:pos x="60" y="429"/>
                </a:cxn>
                <a:cxn ang="0">
                  <a:pos x="104" y="406"/>
                </a:cxn>
                <a:cxn ang="0">
                  <a:pos x="102" y="403"/>
                </a:cxn>
                <a:cxn ang="0">
                  <a:pos x="64" y="372"/>
                </a:cxn>
                <a:cxn ang="0">
                  <a:pos x="36" y="343"/>
                </a:cxn>
                <a:cxn ang="0">
                  <a:pos x="17" y="315"/>
                </a:cxn>
                <a:cxn ang="0">
                  <a:pos x="5" y="289"/>
                </a:cxn>
                <a:cxn ang="0">
                  <a:pos x="0" y="264"/>
                </a:cxn>
                <a:cxn ang="0">
                  <a:pos x="2" y="243"/>
                </a:cxn>
                <a:cxn ang="0">
                  <a:pos x="7" y="222"/>
                </a:cxn>
                <a:cxn ang="0">
                  <a:pos x="17" y="202"/>
                </a:cxn>
                <a:cxn ang="0">
                  <a:pos x="28" y="185"/>
                </a:cxn>
                <a:cxn ang="0">
                  <a:pos x="42" y="170"/>
                </a:cxn>
                <a:cxn ang="0">
                  <a:pos x="56" y="157"/>
                </a:cxn>
                <a:cxn ang="0">
                  <a:pos x="70" y="147"/>
                </a:cxn>
                <a:cxn ang="0">
                  <a:pos x="82" y="139"/>
                </a:cxn>
                <a:cxn ang="0">
                  <a:pos x="93" y="132"/>
                </a:cxn>
                <a:cxn ang="0">
                  <a:pos x="100" y="128"/>
                </a:cxn>
                <a:cxn ang="0">
                  <a:pos x="102" y="127"/>
                </a:cxn>
                <a:cxn ang="0">
                  <a:pos x="104" y="124"/>
                </a:cxn>
                <a:cxn ang="0">
                  <a:pos x="102" y="124"/>
                </a:cxn>
                <a:cxn ang="0">
                  <a:pos x="96" y="123"/>
                </a:cxn>
                <a:cxn ang="0">
                  <a:pos x="88" y="120"/>
                </a:cxn>
                <a:cxn ang="0">
                  <a:pos x="78" y="117"/>
                </a:cxn>
                <a:cxn ang="0">
                  <a:pos x="65" y="112"/>
                </a:cxn>
                <a:cxn ang="0">
                  <a:pos x="53" y="108"/>
                </a:cxn>
                <a:cxn ang="0">
                  <a:pos x="42" y="102"/>
                </a:cxn>
                <a:cxn ang="0">
                  <a:pos x="32" y="95"/>
                </a:cxn>
                <a:cxn ang="0">
                  <a:pos x="25" y="87"/>
                </a:cxn>
                <a:cxn ang="0">
                  <a:pos x="20" y="78"/>
                </a:cxn>
                <a:cxn ang="0">
                  <a:pos x="19" y="67"/>
                </a:cxn>
                <a:cxn ang="0">
                  <a:pos x="24" y="57"/>
                </a:cxn>
                <a:cxn ang="0">
                  <a:pos x="33" y="44"/>
                </a:cxn>
                <a:cxn ang="0">
                  <a:pos x="49" y="30"/>
                </a:cxn>
                <a:cxn ang="0">
                  <a:pos x="72" y="16"/>
                </a:cxn>
                <a:cxn ang="0">
                  <a:pos x="104" y="0"/>
                </a:cxn>
                <a:cxn ang="0">
                  <a:pos x="4489" y="0"/>
                </a:cxn>
                <a:cxn ang="0">
                  <a:pos x="4489" y="530"/>
                </a:cxn>
              </a:cxnLst>
              <a:rect l="0" t="0" r="r" b="b"/>
              <a:pathLst>
                <a:path w="4489" h="530">
                  <a:moveTo>
                    <a:pt x="4489" y="530"/>
                  </a:moveTo>
                  <a:lnTo>
                    <a:pt x="104" y="530"/>
                  </a:lnTo>
                  <a:lnTo>
                    <a:pt x="98" y="527"/>
                  </a:lnTo>
                  <a:lnTo>
                    <a:pt x="83" y="519"/>
                  </a:lnTo>
                  <a:lnTo>
                    <a:pt x="64" y="507"/>
                  </a:lnTo>
                  <a:lnTo>
                    <a:pt x="48" y="490"/>
                  </a:lnTo>
                  <a:lnTo>
                    <a:pt x="37" y="472"/>
                  </a:lnTo>
                  <a:lnTo>
                    <a:pt x="41" y="451"/>
                  </a:lnTo>
                  <a:lnTo>
                    <a:pt x="60" y="429"/>
                  </a:lnTo>
                  <a:lnTo>
                    <a:pt x="104" y="406"/>
                  </a:lnTo>
                  <a:lnTo>
                    <a:pt x="102" y="403"/>
                  </a:lnTo>
                  <a:lnTo>
                    <a:pt x="64" y="372"/>
                  </a:lnTo>
                  <a:lnTo>
                    <a:pt x="36" y="343"/>
                  </a:lnTo>
                  <a:lnTo>
                    <a:pt x="17" y="315"/>
                  </a:lnTo>
                  <a:lnTo>
                    <a:pt x="5" y="289"/>
                  </a:lnTo>
                  <a:lnTo>
                    <a:pt x="0" y="264"/>
                  </a:lnTo>
                  <a:lnTo>
                    <a:pt x="2" y="243"/>
                  </a:lnTo>
                  <a:lnTo>
                    <a:pt x="7" y="222"/>
                  </a:lnTo>
                  <a:lnTo>
                    <a:pt x="17" y="202"/>
                  </a:lnTo>
                  <a:lnTo>
                    <a:pt x="28" y="185"/>
                  </a:lnTo>
                  <a:lnTo>
                    <a:pt x="42" y="170"/>
                  </a:lnTo>
                  <a:lnTo>
                    <a:pt x="56" y="157"/>
                  </a:lnTo>
                  <a:lnTo>
                    <a:pt x="70" y="147"/>
                  </a:lnTo>
                  <a:lnTo>
                    <a:pt x="82" y="139"/>
                  </a:lnTo>
                  <a:lnTo>
                    <a:pt x="93" y="132"/>
                  </a:lnTo>
                  <a:lnTo>
                    <a:pt x="100" y="128"/>
                  </a:lnTo>
                  <a:lnTo>
                    <a:pt x="102" y="127"/>
                  </a:lnTo>
                  <a:lnTo>
                    <a:pt x="104" y="124"/>
                  </a:lnTo>
                  <a:lnTo>
                    <a:pt x="102" y="124"/>
                  </a:lnTo>
                  <a:lnTo>
                    <a:pt x="96" y="123"/>
                  </a:lnTo>
                  <a:lnTo>
                    <a:pt x="88" y="120"/>
                  </a:lnTo>
                  <a:lnTo>
                    <a:pt x="78" y="117"/>
                  </a:lnTo>
                  <a:lnTo>
                    <a:pt x="65" y="112"/>
                  </a:lnTo>
                  <a:lnTo>
                    <a:pt x="53" y="108"/>
                  </a:lnTo>
                  <a:lnTo>
                    <a:pt x="42" y="102"/>
                  </a:lnTo>
                  <a:lnTo>
                    <a:pt x="32" y="95"/>
                  </a:lnTo>
                  <a:lnTo>
                    <a:pt x="25" y="87"/>
                  </a:lnTo>
                  <a:lnTo>
                    <a:pt x="20" y="78"/>
                  </a:lnTo>
                  <a:lnTo>
                    <a:pt x="19" y="67"/>
                  </a:lnTo>
                  <a:lnTo>
                    <a:pt x="24" y="57"/>
                  </a:lnTo>
                  <a:lnTo>
                    <a:pt x="33" y="44"/>
                  </a:lnTo>
                  <a:lnTo>
                    <a:pt x="49" y="30"/>
                  </a:lnTo>
                  <a:lnTo>
                    <a:pt x="72" y="16"/>
                  </a:lnTo>
                  <a:lnTo>
                    <a:pt x="104" y="0"/>
                  </a:lnTo>
                  <a:lnTo>
                    <a:pt x="4489" y="0"/>
                  </a:lnTo>
                  <a:lnTo>
                    <a:pt x="4489" y="530"/>
                  </a:lnTo>
                  <a:close/>
                </a:path>
              </a:pathLst>
            </a:custGeom>
            <a:solidFill>
              <a:srgbClr val="FFF266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Freeform 30"/>
            <p:cNvSpPr>
              <a:spLocks/>
            </p:cNvSpPr>
            <p:nvPr/>
          </p:nvSpPr>
          <p:spPr bwMode="auto">
            <a:xfrm>
              <a:off x="3056" y="2276"/>
              <a:ext cx="2198" cy="12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11" y="23"/>
                </a:cxn>
                <a:cxn ang="0">
                  <a:pos x="4396" y="23"/>
                </a:cxn>
                <a:cxn ang="0">
                  <a:pos x="4396" y="0"/>
                </a:cxn>
                <a:cxn ang="0">
                  <a:pos x="11" y="0"/>
                </a:cxn>
                <a:cxn ang="0">
                  <a:pos x="15" y="1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3"/>
                </a:cxn>
                <a:cxn ang="0">
                  <a:pos x="8" y="22"/>
                </a:cxn>
              </a:cxnLst>
              <a:rect l="0" t="0" r="r" b="b"/>
              <a:pathLst>
                <a:path w="4396" h="23">
                  <a:moveTo>
                    <a:pt x="8" y="22"/>
                  </a:moveTo>
                  <a:lnTo>
                    <a:pt x="11" y="23"/>
                  </a:lnTo>
                  <a:lnTo>
                    <a:pt x="4396" y="23"/>
                  </a:lnTo>
                  <a:lnTo>
                    <a:pt x="4396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3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Freeform 31"/>
            <p:cNvSpPr>
              <a:spLocks/>
            </p:cNvSpPr>
            <p:nvPr/>
          </p:nvSpPr>
          <p:spPr bwMode="auto">
            <a:xfrm>
              <a:off x="3023" y="2215"/>
              <a:ext cx="44" cy="72"/>
            </a:xfrm>
            <a:custGeom>
              <a:avLst/>
              <a:gdLst/>
              <a:ahLst/>
              <a:cxnLst>
                <a:cxn ang="0">
                  <a:pos x="68" y="16"/>
                </a:cxn>
                <a:cxn ang="0">
                  <a:pos x="74" y="0"/>
                </a:cxn>
                <a:cxn ang="0">
                  <a:pos x="28" y="24"/>
                </a:cxn>
                <a:cxn ang="0">
                  <a:pos x="5" y="51"/>
                </a:cxn>
                <a:cxn ang="0">
                  <a:pos x="0" y="77"/>
                </a:cxn>
                <a:cxn ang="0">
                  <a:pos x="13" y="101"/>
                </a:cxn>
                <a:cxn ang="0">
                  <a:pos x="30" y="119"/>
                </a:cxn>
                <a:cxn ang="0">
                  <a:pos x="51" y="133"/>
                </a:cxn>
                <a:cxn ang="0">
                  <a:pos x="67" y="141"/>
                </a:cxn>
                <a:cxn ang="0">
                  <a:pos x="74" y="144"/>
                </a:cxn>
                <a:cxn ang="0">
                  <a:pos x="81" y="123"/>
                </a:cxn>
                <a:cxn ang="0">
                  <a:pos x="76" y="122"/>
                </a:cxn>
                <a:cxn ang="0">
                  <a:pos x="62" y="114"/>
                </a:cxn>
                <a:cxn ang="0">
                  <a:pos x="44" y="103"/>
                </a:cxn>
                <a:cxn ang="0">
                  <a:pos x="29" y="88"/>
                </a:cxn>
                <a:cxn ang="0">
                  <a:pos x="21" y="75"/>
                </a:cxn>
                <a:cxn ang="0">
                  <a:pos x="23" y="60"/>
                </a:cxn>
                <a:cxn ang="0">
                  <a:pos x="39" y="43"/>
                </a:cxn>
                <a:cxn ang="0">
                  <a:pos x="81" y="21"/>
                </a:cxn>
                <a:cxn ang="0">
                  <a:pos x="86" y="5"/>
                </a:cxn>
                <a:cxn ang="0">
                  <a:pos x="81" y="21"/>
                </a:cxn>
                <a:cxn ang="0">
                  <a:pos x="88" y="15"/>
                </a:cxn>
                <a:cxn ang="0">
                  <a:pos x="88" y="7"/>
                </a:cxn>
                <a:cxn ang="0">
                  <a:pos x="83" y="1"/>
                </a:cxn>
                <a:cxn ang="0">
                  <a:pos x="74" y="0"/>
                </a:cxn>
                <a:cxn ang="0">
                  <a:pos x="68" y="16"/>
                </a:cxn>
              </a:cxnLst>
              <a:rect l="0" t="0" r="r" b="b"/>
              <a:pathLst>
                <a:path w="88" h="144">
                  <a:moveTo>
                    <a:pt x="68" y="16"/>
                  </a:moveTo>
                  <a:lnTo>
                    <a:pt x="74" y="0"/>
                  </a:lnTo>
                  <a:lnTo>
                    <a:pt x="28" y="24"/>
                  </a:lnTo>
                  <a:lnTo>
                    <a:pt x="5" y="51"/>
                  </a:lnTo>
                  <a:lnTo>
                    <a:pt x="0" y="77"/>
                  </a:lnTo>
                  <a:lnTo>
                    <a:pt x="13" y="101"/>
                  </a:lnTo>
                  <a:lnTo>
                    <a:pt x="30" y="119"/>
                  </a:lnTo>
                  <a:lnTo>
                    <a:pt x="51" y="133"/>
                  </a:lnTo>
                  <a:lnTo>
                    <a:pt x="67" y="141"/>
                  </a:lnTo>
                  <a:lnTo>
                    <a:pt x="74" y="144"/>
                  </a:lnTo>
                  <a:lnTo>
                    <a:pt x="81" y="123"/>
                  </a:lnTo>
                  <a:lnTo>
                    <a:pt x="76" y="122"/>
                  </a:lnTo>
                  <a:lnTo>
                    <a:pt x="62" y="114"/>
                  </a:lnTo>
                  <a:lnTo>
                    <a:pt x="44" y="103"/>
                  </a:lnTo>
                  <a:lnTo>
                    <a:pt x="29" y="88"/>
                  </a:lnTo>
                  <a:lnTo>
                    <a:pt x="21" y="75"/>
                  </a:lnTo>
                  <a:lnTo>
                    <a:pt x="23" y="60"/>
                  </a:lnTo>
                  <a:lnTo>
                    <a:pt x="39" y="43"/>
                  </a:lnTo>
                  <a:lnTo>
                    <a:pt x="81" y="21"/>
                  </a:lnTo>
                  <a:lnTo>
                    <a:pt x="86" y="5"/>
                  </a:lnTo>
                  <a:lnTo>
                    <a:pt x="81" y="21"/>
                  </a:lnTo>
                  <a:lnTo>
                    <a:pt x="88" y="15"/>
                  </a:lnTo>
                  <a:lnTo>
                    <a:pt x="88" y="7"/>
                  </a:lnTo>
                  <a:lnTo>
                    <a:pt x="83" y="1"/>
                  </a:lnTo>
                  <a:lnTo>
                    <a:pt x="74" y="0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Freeform 32"/>
            <p:cNvSpPr>
              <a:spLocks/>
            </p:cNvSpPr>
            <p:nvPr/>
          </p:nvSpPr>
          <p:spPr bwMode="auto">
            <a:xfrm>
              <a:off x="3055" y="2213"/>
              <a:ext cx="11" cy="10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2" y="17"/>
                </a:cxn>
                <a:cxn ang="0">
                  <a:pos x="4" y="20"/>
                </a:cxn>
                <a:cxn ang="0">
                  <a:pos x="22" y="9"/>
                </a:cxn>
                <a:cxn ang="0">
                  <a:pos x="20" y="5"/>
                </a:cxn>
                <a:cxn ang="0">
                  <a:pos x="17" y="2"/>
                </a:cxn>
                <a:cxn ang="0">
                  <a:pos x="20" y="5"/>
                </a:cxn>
                <a:cxn ang="0">
                  <a:pos x="13" y="0"/>
                </a:cxn>
                <a:cxn ang="0">
                  <a:pos x="6" y="2"/>
                </a:cxn>
                <a:cxn ang="0">
                  <a:pos x="0" y="9"/>
                </a:cxn>
                <a:cxn ang="0">
                  <a:pos x="2" y="17"/>
                </a:cxn>
                <a:cxn ang="0">
                  <a:pos x="5" y="20"/>
                </a:cxn>
              </a:cxnLst>
              <a:rect l="0" t="0" r="r" b="b"/>
              <a:pathLst>
                <a:path w="22" h="20">
                  <a:moveTo>
                    <a:pt x="5" y="20"/>
                  </a:moveTo>
                  <a:lnTo>
                    <a:pt x="2" y="17"/>
                  </a:lnTo>
                  <a:lnTo>
                    <a:pt x="4" y="20"/>
                  </a:lnTo>
                  <a:lnTo>
                    <a:pt x="22" y="9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20" y="5"/>
                  </a:lnTo>
                  <a:lnTo>
                    <a:pt x="13" y="0"/>
                  </a:lnTo>
                  <a:lnTo>
                    <a:pt x="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Freeform 33"/>
            <p:cNvSpPr>
              <a:spLocks/>
            </p:cNvSpPr>
            <p:nvPr/>
          </p:nvSpPr>
          <p:spPr bwMode="auto">
            <a:xfrm>
              <a:off x="3005" y="2075"/>
              <a:ext cx="61" cy="148"/>
            </a:xfrm>
            <a:custGeom>
              <a:avLst/>
              <a:gdLst/>
              <a:ahLst/>
              <a:cxnLst>
                <a:cxn ang="0">
                  <a:pos x="103" y="4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97" y="6"/>
                </a:cxn>
                <a:cxn ang="0">
                  <a:pos x="87" y="12"/>
                </a:cxn>
                <a:cxn ang="0">
                  <a:pos x="74" y="21"/>
                </a:cxn>
                <a:cxn ang="0">
                  <a:pos x="59" y="32"/>
                </a:cxn>
                <a:cxn ang="0">
                  <a:pos x="44" y="45"/>
                </a:cxn>
                <a:cxn ang="0">
                  <a:pos x="30" y="61"/>
                </a:cxn>
                <a:cxn ang="0">
                  <a:pos x="17" y="81"/>
                </a:cxn>
                <a:cxn ang="0">
                  <a:pos x="7" y="101"/>
                </a:cxn>
                <a:cxn ang="0">
                  <a:pos x="1" y="124"/>
                </a:cxn>
                <a:cxn ang="0">
                  <a:pos x="0" y="147"/>
                </a:cxn>
                <a:cxn ang="0">
                  <a:pos x="5" y="175"/>
                </a:cxn>
                <a:cxn ang="0">
                  <a:pos x="17" y="203"/>
                </a:cxn>
                <a:cxn ang="0">
                  <a:pos x="38" y="233"/>
                </a:cxn>
                <a:cxn ang="0">
                  <a:pos x="67" y="263"/>
                </a:cxn>
                <a:cxn ang="0">
                  <a:pos x="106" y="295"/>
                </a:cxn>
                <a:cxn ang="0">
                  <a:pos x="118" y="277"/>
                </a:cxn>
                <a:cxn ang="0">
                  <a:pos x="81" y="247"/>
                </a:cxn>
                <a:cxn ang="0">
                  <a:pos x="54" y="219"/>
                </a:cxn>
                <a:cxn ang="0">
                  <a:pos x="36" y="194"/>
                </a:cxn>
                <a:cxn ang="0">
                  <a:pos x="25" y="168"/>
                </a:cxn>
                <a:cxn ang="0">
                  <a:pos x="21" y="147"/>
                </a:cxn>
                <a:cxn ang="0">
                  <a:pos x="22" y="127"/>
                </a:cxn>
                <a:cxn ang="0">
                  <a:pos x="28" y="108"/>
                </a:cxn>
                <a:cxn ang="0">
                  <a:pos x="36" y="90"/>
                </a:cxn>
                <a:cxn ang="0">
                  <a:pos x="46" y="75"/>
                </a:cxn>
                <a:cxn ang="0">
                  <a:pos x="60" y="61"/>
                </a:cxn>
                <a:cxn ang="0">
                  <a:pos x="73" y="48"/>
                </a:cxn>
                <a:cxn ang="0">
                  <a:pos x="85" y="39"/>
                </a:cxn>
                <a:cxn ang="0">
                  <a:pos x="98" y="31"/>
                </a:cxn>
                <a:cxn ang="0">
                  <a:pos x="108" y="24"/>
                </a:cxn>
                <a:cxn ang="0">
                  <a:pos x="114" y="21"/>
                </a:cxn>
                <a:cxn ang="0">
                  <a:pos x="116" y="21"/>
                </a:cxn>
                <a:cxn ang="0">
                  <a:pos x="121" y="16"/>
                </a:cxn>
                <a:cxn ang="0">
                  <a:pos x="116" y="21"/>
                </a:cxn>
                <a:cxn ang="0">
                  <a:pos x="123" y="14"/>
                </a:cxn>
                <a:cxn ang="0">
                  <a:pos x="122" y="6"/>
                </a:cxn>
                <a:cxn ang="0">
                  <a:pos x="116" y="0"/>
                </a:cxn>
                <a:cxn ang="0">
                  <a:pos x="107" y="0"/>
                </a:cxn>
                <a:cxn ang="0">
                  <a:pos x="103" y="4"/>
                </a:cxn>
              </a:cxnLst>
              <a:rect l="0" t="0" r="r" b="b"/>
              <a:pathLst>
                <a:path w="123" h="295">
                  <a:moveTo>
                    <a:pt x="103" y="4"/>
                  </a:moveTo>
                  <a:lnTo>
                    <a:pt x="107" y="0"/>
                  </a:lnTo>
                  <a:lnTo>
                    <a:pt x="105" y="2"/>
                  </a:lnTo>
                  <a:lnTo>
                    <a:pt x="97" y="6"/>
                  </a:lnTo>
                  <a:lnTo>
                    <a:pt x="87" y="12"/>
                  </a:lnTo>
                  <a:lnTo>
                    <a:pt x="74" y="21"/>
                  </a:lnTo>
                  <a:lnTo>
                    <a:pt x="59" y="32"/>
                  </a:lnTo>
                  <a:lnTo>
                    <a:pt x="44" y="45"/>
                  </a:lnTo>
                  <a:lnTo>
                    <a:pt x="30" y="61"/>
                  </a:lnTo>
                  <a:lnTo>
                    <a:pt x="17" y="81"/>
                  </a:lnTo>
                  <a:lnTo>
                    <a:pt x="7" y="101"/>
                  </a:lnTo>
                  <a:lnTo>
                    <a:pt x="1" y="124"/>
                  </a:lnTo>
                  <a:lnTo>
                    <a:pt x="0" y="147"/>
                  </a:lnTo>
                  <a:lnTo>
                    <a:pt x="5" y="175"/>
                  </a:lnTo>
                  <a:lnTo>
                    <a:pt x="17" y="203"/>
                  </a:lnTo>
                  <a:lnTo>
                    <a:pt x="38" y="233"/>
                  </a:lnTo>
                  <a:lnTo>
                    <a:pt x="67" y="263"/>
                  </a:lnTo>
                  <a:lnTo>
                    <a:pt x="106" y="295"/>
                  </a:lnTo>
                  <a:lnTo>
                    <a:pt x="118" y="277"/>
                  </a:lnTo>
                  <a:lnTo>
                    <a:pt x="81" y="247"/>
                  </a:lnTo>
                  <a:lnTo>
                    <a:pt x="54" y="219"/>
                  </a:lnTo>
                  <a:lnTo>
                    <a:pt x="36" y="194"/>
                  </a:lnTo>
                  <a:lnTo>
                    <a:pt x="25" y="168"/>
                  </a:lnTo>
                  <a:lnTo>
                    <a:pt x="21" y="147"/>
                  </a:lnTo>
                  <a:lnTo>
                    <a:pt x="22" y="127"/>
                  </a:lnTo>
                  <a:lnTo>
                    <a:pt x="28" y="108"/>
                  </a:lnTo>
                  <a:lnTo>
                    <a:pt x="36" y="90"/>
                  </a:lnTo>
                  <a:lnTo>
                    <a:pt x="46" y="75"/>
                  </a:lnTo>
                  <a:lnTo>
                    <a:pt x="60" y="61"/>
                  </a:lnTo>
                  <a:lnTo>
                    <a:pt x="73" y="48"/>
                  </a:lnTo>
                  <a:lnTo>
                    <a:pt x="85" y="39"/>
                  </a:lnTo>
                  <a:lnTo>
                    <a:pt x="98" y="31"/>
                  </a:lnTo>
                  <a:lnTo>
                    <a:pt x="108" y="24"/>
                  </a:lnTo>
                  <a:lnTo>
                    <a:pt x="114" y="21"/>
                  </a:lnTo>
                  <a:lnTo>
                    <a:pt x="116" y="21"/>
                  </a:lnTo>
                  <a:lnTo>
                    <a:pt x="121" y="16"/>
                  </a:lnTo>
                  <a:lnTo>
                    <a:pt x="116" y="21"/>
                  </a:lnTo>
                  <a:lnTo>
                    <a:pt x="123" y="14"/>
                  </a:lnTo>
                  <a:lnTo>
                    <a:pt x="122" y="6"/>
                  </a:lnTo>
                  <a:lnTo>
                    <a:pt x="116" y="0"/>
                  </a:lnTo>
                  <a:lnTo>
                    <a:pt x="107" y="0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Freeform 34"/>
            <p:cNvSpPr>
              <a:spLocks/>
            </p:cNvSpPr>
            <p:nvPr/>
          </p:nvSpPr>
          <p:spPr bwMode="auto">
            <a:xfrm>
              <a:off x="3056" y="2074"/>
              <a:ext cx="11" cy="10"/>
            </a:xfrm>
            <a:custGeom>
              <a:avLst/>
              <a:gdLst/>
              <a:ahLst/>
              <a:cxnLst>
                <a:cxn ang="0">
                  <a:pos x="10" y="21"/>
                </a:cxn>
                <a:cxn ang="0">
                  <a:pos x="2" y="5"/>
                </a:cxn>
                <a:cxn ang="0">
                  <a:pos x="0" y="8"/>
                </a:cxn>
                <a:cxn ang="0">
                  <a:pos x="18" y="20"/>
                </a:cxn>
                <a:cxn ang="0">
                  <a:pos x="20" y="16"/>
                </a:cxn>
                <a:cxn ang="0">
                  <a:pos x="12" y="0"/>
                </a:cxn>
                <a:cxn ang="0">
                  <a:pos x="20" y="16"/>
                </a:cxn>
                <a:cxn ang="0">
                  <a:pos x="22" y="8"/>
                </a:cxn>
                <a:cxn ang="0">
                  <a:pos x="17" y="1"/>
                </a:cxn>
                <a:cxn ang="0">
                  <a:pos x="9" y="0"/>
                </a:cxn>
                <a:cxn ang="0">
                  <a:pos x="2" y="5"/>
                </a:cxn>
                <a:cxn ang="0">
                  <a:pos x="10" y="21"/>
                </a:cxn>
              </a:cxnLst>
              <a:rect l="0" t="0" r="r" b="b"/>
              <a:pathLst>
                <a:path w="22" h="21">
                  <a:moveTo>
                    <a:pt x="10" y="21"/>
                  </a:moveTo>
                  <a:lnTo>
                    <a:pt x="2" y="5"/>
                  </a:lnTo>
                  <a:lnTo>
                    <a:pt x="0" y="8"/>
                  </a:lnTo>
                  <a:lnTo>
                    <a:pt x="18" y="20"/>
                  </a:lnTo>
                  <a:lnTo>
                    <a:pt x="20" y="16"/>
                  </a:lnTo>
                  <a:lnTo>
                    <a:pt x="12" y="0"/>
                  </a:lnTo>
                  <a:lnTo>
                    <a:pt x="20" y="16"/>
                  </a:lnTo>
                  <a:lnTo>
                    <a:pt x="22" y="8"/>
                  </a:lnTo>
                  <a:lnTo>
                    <a:pt x="17" y="1"/>
                  </a:lnTo>
                  <a:lnTo>
                    <a:pt x="9" y="0"/>
                  </a:lnTo>
                  <a:lnTo>
                    <a:pt x="2" y="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Freeform 35"/>
            <p:cNvSpPr>
              <a:spLocks/>
            </p:cNvSpPr>
            <p:nvPr/>
          </p:nvSpPr>
          <p:spPr bwMode="auto">
            <a:xfrm>
              <a:off x="3014" y="2011"/>
              <a:ext cx="50" cy="73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91" y="1"/>
                </a:cxn>
                <a:cxn ang="0">
                  <a:pos x="58" y="18"/>
                </a:cxn>
                <a:cxn ang="0">
                  <a:pos x="34" y="32"/>
                </a:cxn>
                <a:cxn ang="0">
                  <a:pos x="16" y="48"/>
                </a:cxn>
                <a:cxn ang="0">
                  <a:pos x="5" y="62"/>
                </a:cxn>
                <a:cxn ang="0">
                  <a:pos x="0" y="77"/>
                </a:cxn>
                <a:cxn ang="0">
                  <a:pos x="1" y="91"/>
                </a:cxn>
                <a:cxn ang="0">
                  <a:pos x="6" y="104"/>
                </a:cxn>
                <a:cxn ang="0">
                  <a:pos x="16" y="114"/>
                </a:cxn>
                <a:cxn ang="0">
                  <a:pos x="27" y="122"/>
                </a:cxn>
                <a:cxn ang="0">
                  <a:pos x="40" y="129"/>
                </a:cxn>
                <a:cxn ang="0">
                  <a:pos x="53" y="134"/>
                </a:cxn>
                <a:cxn ang="0">
                  <a:pos x="65" y="138"/>
                </a:cxn>
                <a:cxn ang="0">
                  <a:pos x="77" y="142"/>
                </a:cxn>
                <a:cxn ang="0">
                  <a:pos x="85" y="144"/>
                </a:cxn>
                <a:cxn ang="0">
                  <a:pos x="92" y="145"/>
                </a:cxn>
                <a:cxn ang="0">
                  <a:pos x="94" y="145"/>
                </a:cxn>
                <a:cxn ang="0">
                  <a:pos x="96" y="124"/>
                </a:cxn>
                <a:cxn ang="0">
                  <a:pos x="94" y="124"/>
                </a:cxn>
                <a:cxn ang="0">
                  <a:pos x="89" y="123"/>
                </a:cxn>
                <a:cxn ang="0">
                  <a:pos x="81" y="121"/>
                </a:cxn>
                <a:cxn ang="0">
                  <a:pos x="72" y="117"/>
                </a:cxn>
                <a:cxn ang="0">
                  <a:pos x="59" y="113"/>
                </a:cxn>
                <a:cxn ang="0">
                  <a:pos x="49" y="108"/>
                </a:cxn>
                <a:cxn ang="0">
                  <a:pos x="39" y="104"/>
                </a:cxn>
                <a:cxn ang="0">
                  <a:pos x="30" y="98"/>
                </a:cxn>
                <a:cxn ang="0">
                  <a:pos x="25" y="92"/>
                </a:cxn>
                <a:cxn ang="0">
                  <a:pos x="21" y="86"/>
                </a:cxn>
                <a:cxn ang="0">
                  <a:pos x="20" y="79"/>
                </a:cxn>
                <a:cxn ang="0">
                  <a:pos x="24" y="74"/>
                </a:cxn>
                <a:cxn ang="0">
                  <a:pos x="32" y="62"/>
                </a:cxn>
                <a:cxn ang="0">
                  <a:pos x="46" y="51"/>
                </a:cxn>
                <a:cxn ang="0">
                  <a:pos x="68" y="37"/>
                </a:cxn>
                <a:cxn ang="0">
                  <a:pos x="100" y="22"/>
                </a:cxn>
                <a:cxn ang="0">
                  <a:pos x="95" y="23"/>
                </a:cxn>
                <a:cxn ang="0">
                  <a:pos x="95" y="0"/>
                </a:cxn>
              </a:cxnLst>
              <a:rect l="0" t="0" r="r" b="b"/>
              <a:pathLst>
                <a:path w="100" h="145">
                  <a:moveTo>
                    <a:pt x="95" y="0"/>
                  </a:moveTo>
                  <a:lnTo>
                    <a:pt x="91" y="1"/>
                  </a:lnTo>
                  <a:lnTo>
                    <a:pt x="58" y="18"/>
                  </a:lnTo>
                  <a:lnTo>
                    <a:pt x="34" y="32"/>
                  </a:lnTo>
                  <a:lnTo>
                    <a:pt x="16" y="48"/>
                  </a:lnTo>
                  <a:lnTo>
                    <a:pt x="5" y="62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6" y="104"/>
                  </a:lnTo>
                  <a:lnTo>
                    <a:pt x="16" y="114"/>
                  </a:lnTo>
                  <a:lnTo>
                    <a:pt x="27" y="122"/>
                  </a:lnTo>
                  <a:lnTo>
                    <a:pt x="40" y="129"/>
                  </a:lnTo>
                  <a:lnTo>
                    <a:pt x="53" y="134"/>
                  </a:lnTo>
                  <a:lnTo>
                    <a:pt x="65" y="138"/>
                  </a:lnTo>
                  <a:lnTo>
                    <a:pt x="77" y="142"/>
                  </a:lnTo>
                  <a:lnTo>
                    <a:pt x="85" y="144"/>
                  </a:lnTo>
                  <a:lnTo>
                    <a:pt x="92" y="145"/>
                  </a:lnTo>
                  <a:lnTo>
                    <a:pt x="94" y="145"/>
                  </a:lnTo>
                  <a:lnTo>
                    <a:pt x="96" y="124"/>
                  </a:lnTo>
                  <a:lnTo>
                    <a:pt x="94" y="124"/>
                  </a:lnTo>
                  <a:lnTo>
                    <a:pt x="89" y="123"/>
                  </a:lnTo>
                  <a:lnTo>
                    <a:pt x="81" y="121"/>
                  </a:lnTo>
                  <a:lnTo>
                    <a:pt x="72" y="117"/>
                  </a:lnTo>
                  <a:lnTo>
                    <a:pt x="59" y="113"/>
                  </a:lnTo>
                  <a:lnTo>
                    <a:pt x="49" y="108"/>
                  </a:lnTo>
                  <a:lnTo>
                    <a:pt x="39" y="104"/>
                  </a:lnTo>
                  <a:lnTo>
                    <a:pt x="30" y="98"/>
                  </a:lnTo>
                  <a:lnTo>
                    <a:pt x="25" y="92"/>
                  </a:lnTo>
                  <a:lnTo>
                    <a:pt x="21" y="86"/>
                  </a:lnTo>
                  <a:lnTo>
                    <a:pt x="20" y="79"/>
                  </a:lnTo>
                  <a:lnTo>
                    <a:pt x="24" y="74"/>
                  </a:lnTo>
                  <a:lnTo>
                    <a:pt x="32" y="62"/>
                  </a:lnTo>
                  <a:lnTo>
                    <a:pt x="46" y="51"/>
                  </a:lnTo>
                  <a:lnTo>
                    <a:pt x="68" y="37"/>
                  </a:lnTo>
                  <a:lnTo>
                    <a:pt x="100" y="22"/>
                  </a:lnTo>
                  <a:lnTo>
                    <a:pt x="95" y="2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auto">
            <a:xfrm>
              <a:off x="3062" y="2011"/>
              <a:ext cx="2198" cy="12"/>
            </a:xfrm>
            <a:custGeom>
              <a:avLst/>
              <a:gdLst/>
              <a:ahLst/>
              <a:cxnLst>
                <a:cxn ang="0">
                  <a:pos x="4397" y="11"/>
                </a:cxn>
                <a:cxn ang="0">
                  <a:pos x="4385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4385" y="23"/>
                </a:cxn>
                <a:cxn ang="0">
                  <a:pos x="4374" y="11"/>
                </a:cxn>
                <a:cxn ang="0">
                  <a:pos x="4385" y="23"/>
                </a:cxn>
                <a:cxn ang="0">
                  <a:pos x="4393" y="19"/>
                </a:cxn>
                <a:cxn ang="0">
                  <a:pos x="4397" y="11"/>
                </a:cxn>
                <a:cxn ang="0">
                  <a:pos x="4393" y="3"/>
                </a:cxn>
                <a:cxn ang="0">
                  <a:pos x="4385" y="0"/>
                </a:cxn>
                <a:cxn ang="0">
                  <a:pos x="4397" y="11"/>
                </a:cxn>
              </a:cxnLst>
              <a:rect l="0" t="0" r="r" b="b"/>
              <a:pathLst>
                <a:path w="4397" h="23">
                  <a:moveTo>
                    <a:pt x="4397" y="11"/>
                  </a:moveTo>
                  <a:lnTo>
                    <a:pt x="438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4385" y="23"/>
                  </a:lnTo>
                  <a:lnTo>
                    <a:pt x="4374" y="11"/>
                  </a:lnTo>
                  <a:lnTo>
                    <a:pt x="4385" y="23"/>
                  </a:lnTo>
                  <a:lnTo>
                    <a:pt x="4393" y="19"/>
                  </a:lnTo>
                  <a:lnTo>
                    <a:pt x="4397" y="11"/>
                  </a:lnTo>
                  <a:lnTo>
                    <a:pt x="4393" y="3"/>
                  </a:lnTo>
                  <a:lnTo>
                    <a:pt x="4385" y="0"/>
                  </a:lnTo>
                  <a:lnTo>
                    <a:pt x="4397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Freeform 37"/>
            <p:cNvSpPr>
              <a:spLocks/>
            </p:cNvSpPr>
            <p:nvPr/>
          </p:nvSpPr>
          <p:spPr bwMode="auto">
            <a:xfrm>
              <a:off x="5248" y="2017"/>
              <a:ext cx="12" cy="271"/>
            </a:xfrm>
            <a:custGeom>
              <a:avLst/>
              <a:gdLst/>
              <a:ahLst/>
              <a:cxnLst>
                <a:cxn ang="0">
                  <a:pos x="11" y="541"/>
                </a:cxn>
                <a:cxn ang="0">
                  <a:pos x="23" y="53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11" y="518"/>
                </a:cxn>
                <a:cxn ang="0">
                  <a:pos x="0" y="530"/>
                </a:cxn>
                <a:cxn ang="0">
                  <a:pos x="3" y="538"/>
                </a:cxn>
                <a:cxn ang="0">
                  <a:pos x="11" y="541"/>
                </a:cxn>
                <a:cxn ang="0">
                  <a:pos x="19" y="538"/>
                </a:cxn>
                <a:cxn ang="0">
                  <a:pos x="23" y="530"/>
                </a:cxn>
                <a:cxn ang="0">
                  <a:pos x="11" y="541"/>
                </a:cxn>
              </a:cxnLst>
              <a:rect l="0" t="0" r="r" b="b"/>
              <a:pathLst>
                <a:path w="23" h="541">
                  <a:moveTo>
                    <a:pt x="11" y="541"/>
                  </a:moveTo>
                  <a:lnTo>
                    <a:pt x="23" y="53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30"/>
                  </a:lnTo>
                  <a:lnTo>
                    <a:pt x="11" y="518"/>
                  </a:lnTo>
                  <a:lnTo>
                    <a:pt x="0" y="530"/>
                  </a:lnTo>
                  <a:lnTo>
                    <a:pt x="3" y="538"/>
                  </a:lnTo>
                  <a:lnTo>
                    <a:pt x="11" y="541"/>
                  </a:lnTo>
                  <a:lnTo>
                    <a:pt x="19" y="538"/>
                  </a:lnTo>
                  <a:lnTo>
                    <a:pt x="23" y="530"/>
                  </a:lnTo>
                  <a:lnTo>
                    <a:pt x="11" y="5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auto">
            <a:xfrm>
              <a:off x="5254" y="2016"/>
              <a:ext cx="249" cy="267"/>
            </a:xfrm>
            <a:custGeom>
              <a:avLst/>
              <a:gdLst/>
              <a:ahLst/>
              <a:cxnLst>
                <a:cxn ang="0">
                  <a:pos x="19" y="532"/>
                </a:cxn>
                <a:cxn ang="0">
                  <a:pos x="69" y="532"/>
                </a:cxn>
                <a:cxn ang="0">
                  <a:pos x="81" y="516"/>
                </a:cxn>
                <a:cxn ang="0">
                  <a:pos x="95" y="534"/>
                </a:cxn>
                <a:cxn ang="0">
                  <a:pos x="121" y="534"/>
                </a:cxn>
                <a:cxn ang="0">
                  <a:pos x="127" y="532"/>
                </a:cxn>
                <a:cxn ang="0">
                  <a:pos x="138" y="516"/>
                </a:cxn>
                <a:cxn ang="0">
                  <a:pos x="152" y="534"/>
                </a:cxn>
                <a:cxn ang="0">
                  <a:pos x="178" y="534"/>
                </a:cxn>
                <a:cxn ang="0">
                  <a:pos x="181" y="532"/>
                </a:cxn>
                <a:cxn ang="0">
                  <a:pos x="193" y="516"/>
                </a:cxn>
                <a:cxn ang="0">
                  <a:pos x="206" y="534"/>
                </a:cxn>
                <a:cxn ang="0">
                  <a:pos x="233" y="534"/>
                </a:cxn>
                <a:cxn ang="0">
                  <a:pos x="304" y="534"/>
                </a:cxn>
                <a:cxn ang="0">
                  <a:pos x="308" y="532"/>
                </a:cxn>
                <a:cxn ang="0">
                  <a:pos x="319" y="516"/>
                </a:cxn>
                <a:cxn ang="0">
                  <a:pos x="334" y="534"/>
                </a:cxn>
                <a:cxn ang="0">
                  <a:pos x="360" y="534"/>
                </a:cxn>
                <a:cxn ang="0">
                  <a:pos x="365" y="532"/>
                </a:cxn>
                <a:cxn ang="0">
                  <a:pos x="377" y="516"/>
                </a:cxn>
                <a:cxn ang="0">
                  <a:pos x="391" y="534"/>
                </a:cxn>
                <a:cxn ang="0">
                  <a:pos x="416" y="534"/>
                </a:cxn>
                <a:cxn ang="0">
                  <a:pos x="420" y="532"/>
                </a:cxn>
                <a:cxn ang="0">
                  <a:pos x="432" y="516"/>
                </a:cxn>
                <a:cxn ang="0">
                  <a:pos x="446" y="534"/>
                </a:cxn>
                <a:cxn ang="0">
                  <a:pos x="471" y="534"/>
                </a:cxn>
                <a:cxn ang="0">
                  <a:pos x="498" y="534"/>
                </a:cxn>
                <a:cxn ang="0">
                  <a:pos x="498" y="366"/>
                </a:cxn>
                <a:cxn ang="0">
                  <a:pos x="498" y="170"/>
                </a:cxn>
                <a:cxn ang="0">
                  <a:pos x="498" y="0"/>
                </a:cxn>
                <a:cxn ang="0">
                  <a:pos x="471" y="0"/>
                </a:cxn>
                <a:cxn ang="0">
                  <a:pos x="446" y="0"/>
                </a:cxn>
                <a:cxn ang="0">
                  <a:pos x="432" y="18"/>
                </a:cxn>
                <a:cxn ang="0">
                  <a:pos x="420" y="2"/>
                </a:cxn>
                <a:cxn ang="0">
                  <a:pos x="416" y="0"/>
                </a:cxn>
                <a:cxn ang="0">
                  <a:pos x="391" y="0"/>
                </a:cxn>
                <a:cxn ang="0">
                  <a:pos x="377" y="18"/>
                </a:cxn>
                <a:cxn ang="0">
                  <a:pos x="365" y="2"/>
                </a:cxn>
                <a:cxn ang="0">
                  <a:pos x="360" y="0"/>
                </a:cxn>
                <a:cxn ang="0">
                  <a:pos x="334" y="0"/>
                </a:cxn>
                <a:cxn ang="0">
                  <a:pos x="319" y="18"/>
                </a:cxn>
                <a:cxn ang="0">
                  <a:pos x="308" y="2"/>
                </a:cxn>
                <a:cxn ang="0">
                  <a:pos x="304" y="0"/>
                </a:cxn>
                <a:cxn ang="0">
                  <a:pos x="233" y="0"/>
                </a:cxn>
                <a:cxn ang="0">
                  <a:pos x="206" y="0"/>
                </a:cxn>
                <a:cxn ang="0">
                  <a:pos x="193" y="18"/>
                </a:cxn>
                <a:cxn ang="0">
                  <a:pos x="181" y="2"/>
                </a:cxn>
                <a:cxn ang="0">
                  <a:pos x="178" y="0"/>
                </a:cxn>
                <a:cxn ang="0">
                  <a:pos x="152" y="0"/>
                </a:cxn>
                <a:cxn ang="0">
                  <a:pos x="138" y="18"/>
                </a:cxn>
                <a:cxn ang="0">
                  <a:pos x="127" y="2"/>
                </a:cxn>
                <a:cxn ang="0">
                  <a:pos x="121" y="0"/>
                </a:cxn>
                <a:cxn ang="0">
                  <a:pos x="95" y="0"/>
                </a:cxn>
                <a:cxn ang="0">
                  <a:pos x="81" y="18"/>
                </a:cxn>
                <a:cxn ang="0">
                  <a:pos x="69" y="2"/>
                </a:cxn>
                <a:cxn ang="0">
                  <a:pos x="0" y="2"/>
                </a:cxn>
                <a:cxn ang="0">
                  <a:pos x="0" y="532"/>
                </a:cxn>
                <a:cxn ang="0">
                  <a:pos x="19" y="532"/>
                </a:cxn>
              </a:cxnLst>
              <a:rect l="0" t="0" r="r" b="b"/>
              <a:pathLst>
                <a:path w="498" h="534">
                  <a:moveTo>
                    <a:pt x="19" y="532"/>
                  </a:moveTo>
                  <a:lnTo>
                    <a:pt x="69" y="532"/>
                  </a:lnTo>
                  <a:lnTo>
                    <a:pt x="81" y="516"/>
                  </a:lnTo>
                  <a:lnTo>
                    <a:pt x="95" y="534"/>
                  </a:lnTo>
                  <a:lnTo>
                    <a:pt x="121" y="534"/>
                  </a:lnTo>
                  <a:lnTo>
                    <a:pt x="127" y="532"/>
                  </a:lnTo>
                  <a:lnTo>
                    <a:pt x="138" y="516"/>
                  </a:lnTo>
                  <a:lnTo>
                    <a:pt x="152" y="534"/>
                  </a:lnTo>
                  <a:lnTo>
                    <a:pt x="178" y="534"/>
                  </a:lnTo>
                  <a:lnTo>
                    <a:pt x="181" y="532"/>
                  </a:lnTo>
                  <a:lnTo>
                    <a:pt x="193" y="516"/>
                  </a:lnTo>
                  <a:lnTo>
                    <a:pt x="206" y="534"/>
                  </a:lnTo>
                  <a:lnTo>
                    <a:pt x="233" y="534"/>
                  </a:lnTo>
                  <a:lnTo>
                    <a:pt x="304" y="534"/>
                  </a:lnTo>
                  <a:lnTo>
                    <a:pt x="308" y="532"/>
                  </a:lnTo>
                  <a:lnTo>
                    <a:pt x="319" y="516"/>
                  </a:lnTo>
                  <a:lnTo>
                    <a:pt x="334" y="534"/>
                  </a:lnTo>
                  <a:lnTo>
                    <a:pt x="360" y="534"/>
                  </a:lnTo>
                  <a:lnTo>
                    <a:pt x="365" y="532"/>
                  </a:lnTo>
                  <a:lnTo>
                    <a:pt x="377" y="516"/>
                  </a:lnTo>
                  <a:lnTo>
                    <a:pt x="391" y="534"/>
                  </a:lnTo>
                  <a:lnTo>
                    <a:pt x="416" y="534"/>
                  </a:lnTo>
                  <a:lnTo>
                    <a:pt x="420" y="532"/>
                  </a:lnTo>
                  <a:lnTo>
                    <a:pt x="432" y="516"/>
                  </a:lnTo>
                  <a:lnTo>
                    <a:pt x="446" y="534"/>
                  </a:lnTo>
                  <a:lnTo>
                    <a:pt x="471" y="534"/>
                  </a:lnTo>
                  <a:lnTo>
                    <a:pt x="498" y="534"/>
                  </a:lnTo>
                  <a:lnTo>
                    <a:pt x="498" y="366"/>
                  </a:lnTo>
                  <a:lnTo>
                    <a:pt x="498" y="170"/>
                  </a:lnTo>
                  <a:lnTo>
                    <a:pt x="498" y="0"/>
                  </a:lnTo>
                  <a:lnTo>
                    <a:pt x="471" y="0"/>
                  </a:lnTo>
                  <a:lnTo>
                    <a:pt x="446" y="0"/>
                  </a:lnTo>
                  <a:lnTo>
                    <a:pt x="432" y="18"/>
                  </a:lnTo>
                  <a:lnTo>
                    <a:pt x="420" y="2"/>
                  </a:lnTo>
                  <a:lnTo>
                    <a:pt x="416" y="0"/>
                  </a:lnTo>
                  <a:lnTo>
                    <a:pt x="391" y="0"/>
                  </a:lnTo>
                  <a:lnTo>
                    <a:pt x="377" y="18"/>
                  </a:lnTo>
                  <a:lnTo>
                    <a:pt x="365" y="2"/>
                  </a:lnTo>
                  <a:lnTo>
                    <a:pt x="360" y="0"/>
                  </a:lnTo>
                  <a:lnTo>
                    <a:pt x="334" y="0"/>
                  </a:lnTo>
                  <a:lnTo>
                    <a:pt x="319" y="18"/>
                  </a:lnTo>
                  <a:lnTo>
                    <a:pt x="308" y="2"/>
                  </a:lnTo>
                  <a:lnTo>
                    <a:pt x="304" y="0"/>
                  </a:lnTo>
                  <a:lnTo>
                    <a:pt x="233" y="0"/>
                  </a:lnTo>
                  <a:lnTo>
                    <a:pt x="206" y="0"/>
                  </a:lnTo>
                  <a:lnTo>
                    <a:pt x="193" y="18"/>
                  </a:lnTo>
                  <a:lnTo>
                    <a:pt x="181" y="2"/>
                  </a:lnTo>
                  <a:lnTo>
                    <a:pt x="178" y="0"/>
                  </a:lnTo>
                  <a:lnTo>
                    <a:pt x="152" y="0"/>
                  </a:lnTo>
                  <a:lnTo>
                    <a:pt x="138" y="18"/>
                  </a:lnTo>
                  <a:lnTo>
                    <a:pt x="127" y="2"/>
                  </a:lnTo>
                  <a:lnTo>
                    <a:pt x="121" y="0"/>
                  </a:lnTo>
                  <a:lnTo>
                    <a:pt x="95" y="0"/>
                  </a:lnTo>
                  <a:lnTo>
                    <a:pt x="81" y="18"/>
                  </a:lnTo>
                  <a:lnTo>
                    <a:pt x="69" y="2"/>
                  </a:lnTo>
                  <a:lnTo>
                    <a:pt x="0" y="2"/>
                  </a:lnTo>
                  <a:lnTo>
                    <a:pt x="0" y="532"/>
                  </a:lnTo>
                  <a:lnTo>
                    <a:pt x="19" y="532"/>
                  </a:lnTo>
                  <a:close/>
                </a:path>
              </a:pathLst>
            </a:custGeom>
            <a:solidFill>
              <a:srgbClr val="99ADC1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5" name="Freeform 39"/>
            <p:cNvSpPr>
              <a:spLocks/>
            </p:cNvSpPr>
            <p:nvPr/>
          </p:nvSpPr>
          <p:spPr bwMode="auto">
            <a:xfrm>
              <a:off x="5263" y="2276"/>
              <a:ext cx="31" cy="12"/>
            </a:xfrm>
            <a:custGeom>
              <a:avLst/>
              <a:gdLst/>
              <a:ahLst/>
              <a:cxnLst>
                <a:cxn ang="0">
                  <a:pos x="41" y="6"/>
                </a:cxn>
                <a:cxn ang="0">
                  <a:pos x="50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50" y="23"/>
                </a:cxn>
                <a:cxn ang="0">
                  <a:pos x="60" y="17"/>
                </a:cxn>
                <a:cxn ang="0">
                  <a:pos x="50" y="23"/>
                </a:cxn>
                <a:cxn ang="0">
                  <a:pos x="58" y="20"/>
                </a:cxn>
                <a:cxn ang="0">
                  <a:pos x="62" y="12"/>
                </a:cxn>
                <a:cxn ang="0">
                  <a:pos x="58" y="4"/>
                </a:cxn>
                <a:cxn ang="0">
                  <a:pos x="50" y="0"/>
                </a:cxn>
                <a:cxn ang="0">
                  <a:pos x="41" y="6"/>
                </a:cxn>
              </a:cxnLst>
              <a:rect l="0" t="0" r="r" b="b"/>
              <a:pathLst>
                <a:path w="62" h="23">
                  <a:moveTo>
                    <a:pt x="41" y="6"/>
                  </a:moveTo>
                  <a:lnTo>
                    <a:pt x="5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0" y="23"/>
                  </a:lnTo>
                  <a:lnTo>
                    <a:pt x="60" y="17"/>
                  </a:lnTo>
                  <a:lnTo>
                    <a:pt x="50" y="23"/>
                  </a:lnTo>
                  <a:lnTo>
                    <a:pt x="58" y="20"/>
                  </a:lnTo>
                  <a:lnTo>
                    <a:pt x="62" y="12"/>
                  </a:lnTo>
                  <a:lnTo>
                    <a:pt x="58" y="4"/>
                  </a:lnTo>
                  <a:lnTo>
                    <a:pt x="50" y="0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6" name="Freeform 40"/>
            <p:cNvSpPr>
              <a:spLocks/>
            </p:cNvSpPr>
            <p:nvPr/>
          </p:nvSpPr>
          <p:spPr bwMode="auto">
            <a:xfrm>
              <a:off x="5284" y="2269"/>
              <a:ext cx="16" cy="16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12" y="5"/>
                </a:cxn>
                <a:cxn ang="0">
                  <a:pos x="0" y="21"/>
                </a:cxn>
                <a:cxn ang="0">
                  <a:pos x="19" y="32"/>
                </a:cxn>
                <a:cxn ang="0">
                  <a:pos x="30" y="16"/>
                </a:cxn>
                <a:cxn ang="0">
                  <a:pos x="13" y="16"/>
                </a:cxn>
                <a:cxn ang="0">
                  <a:pos x="30" y="16"/>
                </a:cxn>
                <a:cxn ang="0">
                  <a:pos x="31" y="8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5"/>
                </a:cxn>
                <a:cxn ang="0">
                  <a:pos x="29" y="5"/>
                </a:cxn>
              </a:cxnLst>
              <a:rect l="0" t="0" r="r" b="b"/>
              <a:pathLst>
                <a:path w="31" h="32">
                  <a:moveTo>
                    <a:pt x="29" y="5"/>
                  </a:moveTo>
                  <a:lnTo>
                    <a:pt x="12" y="5"/>
                  </a:lnTo>
                  <a:lnTo>
                    <a:pt x="0" y="21"/>
                  </a:lnTo>
                  <a:lnTo>
                    <a:pt x="19" y="32"/>
                  </a:lnTo>
                  <a:lnTo>
                    <a:pt x="30" y="16"/>
                  </a:lnTo>
                  <a:lnTo>
                    <a:pt x="13" y="16"/>
                  </a:lnTo>
                  <a:lnTo>
                    <a:pt x="30" y="16"/>
                  </a:lnTo>
                  <a:lnTo>
                    <a:pt x="31" y="8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7" name="Freeform 41"/>
            <p:cNvSpPr>
              <a:spLocks/>
            </p:cNvSpPr>
            <p:nvPr/>
          </p:nvSpPr>
          <p:spPr bwMode="auto">
            <a:xfrm>
              <a:off x="5290" y="2271"/>
              <a:ext cx="16" cy="1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30" y="18"/>
                </a:cxn>
                <a:cxn ang="0">
                  <a:pos x="16" y="0"/>
                </a:cxn>
                <a:cxn ang="0">
                  <a:pos x="0" y="11"/>
                </a:cxn>
                <a:cxn ang="0">
                  <a:pos x="14" y="30"/>
                </a:cxn>
                <a:cxn ang="0">
                  <a:pos x="22" y="36"/>
                </a:cxn>
                <a:cxn ang="0">
                  <a:pos x="14" y="30"/>
                </a:cxn>
                <a:cxn ang="0">
                  <a:pos x="21" y="33"/>
                </a:cxn>
                <a:cxn ang="0">
                  <a:pos x="27" y="32"/>
                </a:cxn>
                <a:cxn ang="0">
                  <a:pos x="31" y="26"/>
                </a:cxn>
                <a:cxn ang="0">
                  <a:pos x="30" y="18"/>
                </a:cxn>
                <a:cxn ang="0">
                  <a:pos x="22" y="12"/>
                </a:cxn>
              </a:cxnLst>
              <a:rect l="0" t="0" r="r" b="b"/>
              <a:pathLst>
                <a:path w="31" h="36">
                  <a:moveTo>
                    <a:pt x="22" y="12"/>
                  </a:moveTo>
                  <a:lnTo>
                    <a:pt x="30" y="1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4" y="30"/>
                  </a:lnTo>
                  <a:lnTo>
                    <a:pt x="22" y="36"/>
                  </a:lnTo>
                  <a:lnTo>
                    <a:pt x="14" y="30"/>
                  </a:lnTo>
                  <a:lnTo>
                    <a:pt x="21" y="33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30" y="18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8" name="Freeform 42"/>
            <p:cNvSpPr>
              <a:spLocks/>
            </p:cNvSpPr>
            <p:nvPr/>
          </p:nvSpPr>
          <p:spPr bwMode="auto">
            <a:xfrm>
              <a:off x="5301" y="2277"/>
              <a:ext cx="19" cy="12"/>
            </a:xfrm>
            <a:custGeom>
              <a:avLst/>
              <a:gdLst/>
              <a:ahLst/>
              <a:cxnLst>
                <a:cxn ang="0">
                  <a:pos x="23" y="2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30" y="22"/>
                </a:cxn>
                <a:cxn ang="0">
                  <a:pos x="26" y="24"/>
                </a:cxn>
                <a:cxn ang="0">
                  <a:pos x="34" y="20"/>
                </a:cxn>
                <a:cxn ang="0">
                  <a:pos x="38" y="12"/>
                </a:cxn>
                <a:cxn ang="0">
                  <a:pos x="34" y="4"/>
                </a:cxn>
                <a:cxn ang="0">
                  <a:pos x="26" y="0"/>
                </a:cxn>
                <a:cxn ang="0">
                  <a:pos x="23" y="2"/>
                </a:cxn>
              </a:cxnLst>
              <a:rect l="0" t="0" r="r" b="b"/>
              <a:pathLst>
                <a:path w="38" h="24">
                  <a:moveTo>
                    <a:pt x="23" y="2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38" y="12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3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9" name="Freeform 43"/>
            <p:cNvSpPr>
              <a:spLocks/>
            </p:cNvSpPr>
            <p:nvPr/>
          </p:nvSpPr>
          <p:spPr bwMode="auto">
            <a:xfrm>
              <a:off x="5313" y="2277"/>
              <a:ext cx="10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7" y="23"/>
                </a:cxn>
                <a:cxn ang="0">
                  <a:pos x="12" y="21"/>
                </a:cxn>
                <a:cxn ang="0">
                  <a:pos x="18" y="16"/>
                </a:cxn>
                <a:cxn ang="0">
                  <a:pos x="12" y="21"/>
                </a:cxn>
                <a:cxn ang="0">
                  <a:pos x="19" y="15"/>
                </a:cxn>
                <a:cxn ang="0">
                  <a:pos x="19" y="7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0" y="5"/>
                </a:cxn>
              </a:cxnLst>
              <a:rect l="0" t="0" r="r" b="b"/>
              <a:pathLst>
                <a:path w="19" h="23">
                  <a:moveTo>
                    <a:pt x="0" y="5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7" y="23"/>
                  </a:lnTo>
                  <a:lnTo>
                    <a:pt x="12" y="21"/>
                  </a:lnTo>
                  <a:lnTo>
                    <a:pt x="18" y="16"/>
                  </a:lnTo>
                  <a:lnTo>
                    <a:pt x="12" y="21"/>
                  </a:lnTo>
                  <a:lnTo>
                    <a:pt x="19" y="15"/>
                  </a:lnTo>
                  <a:lnTo>
                    <a:pt x="19" y="7"/>
                  </a:lnTo>
                  <a:lnTo>
                    <a:pt x="15" y="1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0" name="Freeform 44"/>
            <p:cNvSpPr>
              <a:spLocks/>
            </p:cNvSpPr>
            <p:nvPr/>
          </p:nvSpPr>
          <p:spPr bwMode="auto">
            <a:xfrm>
              <a:off x="5313" y="2269"/>
              <a:ext cx="15" cy="16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11" y="5"/>
                </a:cxn>
                <a:cxn ang="0">
                  <a:pos x="0" y="21"/>
                </a:cxn>
                <a:cxn ang="0">
                  <a:pos x="18" y="32"/>
                </a:cxn>
                <a:cxn ang="0">
                  <a:pos x="30" y="16"/>
                </a:cxn>
                <a:cxn ang="0">
                  <a:pos x="12" y="16"/>
                </a:cxn>
                <a:cxn ang="0">
                  <a:pos x="30" y="16"/>
                </a:cxn>
                <a:cxn ang="0">
                  <a:pos x="31" y="8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1" y="5"/>
                </a:cxn>
                <a:cxn ang="0">
                  <a:pos x="29" y="5"/>
                </a:cxn>
              </a:cxnLst>
              <a:rect l="0" t="0" r="r" b="b"/>
              <a:pathLst>
                <a:path w="31" h="32">
                  <a:moveTo>
                    <a:pt x="29" y="5"/>
                  </a:moveTo>
                  <a:lnTo>
                    <a:pt x="11" y="5"/>
                  </a:lnTo>
                  <a:lnTo>
                    <a:pt x="0" y="21"/>
                  </a:lnTo>
                  <a:lnTo>
                    <a:pt x="18" y="32"/>
                  </a:lnTo>
                  <a:lnTo>
                    <a:pt x="30" y="16"/>
                  </a:lnTo>
                  <a:lnTo>
                    <a:pt x="12" y="16"/>
                  </a:lnTo>
                  <a:lnTo>
                    <a:pt x="30" y="16"/>
                  </a:lnTo>
                  <a:lnTo>
                    <a:pt x="31" y="8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1" name="Freeform 45"/>
            <p:cNvSpPr>
              <a:spLocks/>
            </p:cNvSpPr>
            <p:nvPr/>
          </p:nvSpPr>
          <p:spPr bwMode="auto">
            <a:xfrm>
              <a:off x="5319" y="2271"/>
              <a:ext cx="16" cy="1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30" y="18"/>
                </a:cxn>
                <a:cxn ang="0">
                  <a:pos x="17" y="0"/>
                </a:cxn>
                <a:cxn ang="0">
                  <a:pos x="0" y="11"/>
                </a:cxn>
                <a:cxn ang="0">
                  <a:pos x="14" y="30"/>
                </a:cxn>
                <a:cxn ang="0">
                  <a:pos x="22" y="36"/>
                </a:cxn>
                <a:cxn ang="0">
                  <a:pos x="14" y="30"/>
                </a:cxn>
                <a:cxn ang="0">
                  <a:pos x="21" y="33"/>
                </a:cxn>
                <a:cxn ang="0">
                  <a:pos x="28" y="32"/>
                </a:cxn>
                <a:cxn ang="0">
                  <a:pos x="32" y="26"/>
                </a:cxn>
                <a:cxn ang="0">
                  <a:pos x="30" y="18"/>
                </a:cxn>
                <a:cxn ang="0">
                  <a:pos x="22" y="12"/>
                </a:cxn>
              </a:cxnLst>
              <a:rect l="0" t="0" r="r" b="b"/>
              <a:pathLst>
                <a:path w="32" h="36">
                  <a:moveTo>
                    <a:pt x="22" y="12"/>
                  </a:moveTo>
                  <a:lnTo>
                    <a:pt x="30" y="18"/>
                  </a:lnTo>
                  <a:lnTo>
                    <a:pt x="17" y="0"/>
                  </a:lnTo>
                  <a:lnTo>
                    <a:pt x="0" y="11"/>
                  </a:lnTo>
                  <a:lnTo>
                    <a:pt x="14" y="30"/>
                  </a:lnTo>
                  <a:lnTo>
                    <a:pt x="22" y="36"/>
                  </a:lnTo>
                  <a:lnTo>
                    <a:pt x="14" y="30"/>
                  </a:lnTo>
                  <a:lnTo>
                    <a:pt x="21" y="33"/>
                  </a:lnTo>
                  <a:lnTo>
                    <a:pt x="28" y="32"/>
                  </a:lnTo>
                  <a:lnTo>
                    <a:pt x="32" y="26"/>
                  </a:lnTo>
                  <a:lnTo>
                    <a:pt x="30" y="18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2" name="Freeform 46"/>
            <p:cNvSpPr>
              <a:spLocks/>
            </p:cNvSpPr>
            <p:nvPr/>
          </p:nvSpPr>
          <p:spPr bwMode="auto">
            <a:xfrm>
              <a:off x="5330" y="2277"/>
              <a:ext cx="19" cy="1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31" y="21"/>
                </a:cxn>
                <a:cxn ang="0">
                  <a:pos x="26" y="24"/>
                </a:cxn>
                <a:cxn ang="0">
                  <a:pos x="34" y="20"/>
                </a:cxn>
                <a:cxn ang="0">
                  <a:pos x="37" y="12"/>
                </a:cxn>
                <a:cxn ang="0">
                  <a:pos x="34" y="4"/>
                </a:cxn>
                <a:cxn ang="0">
                  <a:pos x="26" y="0"/>
                </a:cxn>
                <a:cxn ang="0">
                  <a:pos x="20" y="3"/>
                </a:cxn>
              </a:cxnLst>
              <a:rect l="0" t="0" r="r" b="b"/>
              <a:pathLst>
                <a:path w="37" h="24">
                  <a:moveTo>
                    <a:pt x="20" y="3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" y="24"/>
                  </a:lnTo>
                  <a:lnTo>
                    <a:pt x="31" y="21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3" name="Freeform 47"/>
            <p:cNvSpPr>
              <a:spLocks/>
            </p:cNvSpPr>
            <p:nvPr/>
          </p:nvSpPr>
          <p:spPr bwMode="auto">
            <a:xfrm>
              <a:off x="5340" y="2277"/>
              <a:ext cx="10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11" y="22"/>
                </a:cxn>
                <a:cxn ang="0">
                  <a:pos x="15" y="20"/>
                </a:cxn>
                <a:cxn ang="0">
                  <a:pos x="18" y="16"/>
                </a:cxn>
                <a:cxn ang="0">
                  <a:pos x="15" y="20"/>
                </a:cxn>
                <a:cxn ang="0">
                  <a:pos x="19" y="13"/>
                </a:cxn>
                <a:cxn ang="0">
                  <a:pos x="18" y="5"/>
                </a:cxn>
                <a:cxn ang="0">
                  <a:pos x="11" y="0"/>
                </a:cxn>
                <a:cxn ang="0">
                  <a:pos x="3" y="1"/>
                </a:cxn>
                <a:cxn ang="0">
                  <a:pos x="0" y="5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15" y="20"/>
                  </a:lnTo>
                  <a:lnTo>
                    <a:pt x="19" y="13"/>
                  </a:lnTo>
                  <a:lnTo>
                    <a:pt x="18" y="5"/>
                  </a:lnTo>
                  <a:lnTo>
                    <a:pt x="11" y="0"/>
                  </a:lnTo>
                  <a:lnTo>
                    <a:pt x="3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4" name="Freeform 48"/>
            <p:cNvSpPr>
              <a:spLocks/>
            </p:cNvSpPr>
            <p:nvPr/>
          </p:nvSpPr>
          <p:spPr bwMode="auto">
            <a:xfrm>
              <a:off x="5340" y="2269"/>
              <a:ext cx="15" cy="16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11" y="5"/>
                </a:cxn>
                <a:cxn ang="0">
                  <a:pos x="0" y="21"/>
                </a:cxn>
                <a:cxn ang="0">
                  <a:pos x="18" y="32"/>
                </a:cxn>
                <a:cxn ang="0">
                  <a:pos x="30" y="16"/>
                </a:cxn>
                <a:cxn ang="0">
                  <a:pos x="13" y="16"/>
                </a:cxn>
                <a:cxn ang="0">
                  <a:pos x="30" y="16"/>
                </a:cxn>
                <a:cxn ang="0">
                  <a:pos x="31" y="8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1" y="5"/>
                </a:cxn>
                <a:cxn ang="0">
                  <a:pos x="29" y="5"/>
                </a:cxn>
              </a:cxnLst>
              <a:rect l="0" t="0" r="r" b="b"/>
              <a:pathLst>
                <a:path w="31" h="32">
                  <a:moveTo>
                    <a:pt x="29" y="5"/>
                  </a:moveTo>
                  <a:lnTo>
                    <a:pt x="11" y="5"/>
                  </a:lnTo>
                  <a:lnTo>
                    <a:pt x="0" y="21"/>
                  </a:lnTo>
                  <a:lnTo>
                    <a:pt x="18" y="32"/>
                  </a:lnTo>
                  <a:lnTo>
                    <a:pt x="30" y="16"/>
                  </a:lnTo>
                  <a:lnTo>
                    <a:pt x="13" y="16"/>
                  </a:lnTo>
                  <a:lnTo>
                    <a:pt x="30" y="16"/>
                  </a:lnTo>
                  <a:lnTo>
                    <a:pt x="31" y="8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5" name="Freeform 49"/>
            <p:cNvSpPr>
              <a:spLocks/>
            </p:cNvSpPr>
            <p:nvPr/>
          </p:nvSpPr>
          <p:spPr bwMode="auto">
            <a:xfrm>
              <a:off x="5346" y="2271"/>
              <a:ext cx="16" cy="18"/>
            </a:xfrm>
            <a:custGeom>
              <a:avLst/>
              <a:gdLst/>
              <a:ahLst/>
              <a:cxnLst>
                <a:cxn ang="0">
                  <a:pos x="21" y="12"/>
                </a:cxn>
                <a:cxn ang="0">
                  <a:pos x="30" y="18"/>
                </a:cxn>
                <a:cxn ang="0">
                  <a:pos x="16" y="0"/>
                </a:cxn>
                <a:cxn ang="0">
                  <a:pos x="0" y="11"/>
                </a:cxn>
                <a:cxn ang="0">
                  <a:pos x="13" y="30"/>
                </a:cxn>
                <a:cxn ang="0">
                  <a:pos x="21" y="36"/>
                </a:cxn>
                <a:cxn ang="0">
                  <a:pos x="13" y="30"/>
                </a:cxn>
                <a:cxn ang="0">
                  <a:pos x="20" y="33"/>
                </a:cxn>
                <a:cxn ang="0">
                  <a:pos x="27" y="32"/>
                </a:cxn>
                <a:cxn ang="0">
                  <a:pos x="31" y="26"/>
                </a:cxn>
                <a:cxn ang="0">
                  <a:pos x="30" y="18"/>
                </a:cxn>
                <a:cxn ang="0">
                  <a:pos x="21" y="12"/>
                </a:cxn>
              </a:cxnLst>
              <a:rect l="0" t="0" r="r" b="b"/>
              <a:pathLst>
                <a:path w="31" h="36">
                  <a:moveTo>
                    <a:pt x="21" y="12"/>
                  </a:moveTo>
                  <a:lnTo>
                    <a:pt x="30" y="1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3" y="30"/>
                  </a:lnTo>
                  <a:lnTo>
                    <a:pt x="21" y="36"/>
                  </a:lnTo>
                  <a:lnTo>
                    <a:pt x="13" y="30"/>
                  </a:lnTo>
                  <a:lnTo>
                    <a:pt x="20" y="33"/>
                  </a:lnTo>
                  <a:lnTo>
                    <a:pt x="27" y="32"/>
                  </a:lnTo>
                  <a:lnTo>
                    <a:pt x="31" y="26"/>
                  </a:lnTo>
                  <a:lnTo>
                    <a:pt x="30" y="18"/>
                  </a:lnTo>
                  <a:lnTo>
                    <a:pt x="21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6" name="Freeform 50"/>
            <p:cNvSpPr>
              <a:spLocks/>
            </p:cNvSpPr>
            <p:nvPr/>
          </p:nvSpPr>
          <p:spPr bwMode="auto">
            <a:xfrm>
              <a:off x="5357" y="2277"/>
              <a:ext cx="19" cy="12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27" y="24"/>
                </a:cxn>
                <a:cxn ang="0">
                  <a:pos x="27" y="24"/>
                </a:cxn>
                <a:cxn ang="0">
                  <a:pos x="35" y="20"/>
                </a:cxn>
                <a:cxn ang="0">
                  <a:pos x="38" y="12"/>
                </a:cxn>
                <a:cxn ang="0">
                  <a:pos x="35" y="4"/>
                </a:cxn>
                <a:cxn ang="0">
                  <a:pos x="27" y="0"/>
                </a:cxn>
              </a:cxnLst>
              <a:rect l="0" t="0" r="r" b="b"/>
              <a:pathLst>
                <a:path w="38" h="24">
                  <a:moveTo>
                    <a:pt x="27" y="0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35" y="20"/>
                  </a:lnTo>
                  <a:lnTo>
                    <a:pt x="38" y="12"/>
                  </a:lnTo>
                  <a:lnTo>
                    <a:pt x="35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7" name="Freeform 51"/>
            <p:cNvSpPr>
              <a:spLocks/>
            </p:cNvSpPr>
            <p:nvPr/>
          </p:nvSpPr>
          <p:spPr bwMode="auto">
            <a:xfrm>
              <a:off x="5370" y="2277"/>
              <a:ext cx="42" cy="12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71" y="24"/>
                </a:cxn>
                <a:cxn ang="0">
                  <a:pos x="77" y="21"/>
                </a:cxn>
                <a:cxn ang="0">
                  <a:pos x="71" y="24"/>
                </a:cxn>
                <a:cxn ang="0">
                  <a:pos x="79" y="20"/>
                </a:cxn>
                <a:cxn ang="0">
                  <a:pos x="83" y="12"/>
                </a:cxn>
                <a:cxn ang="0">
                  <a:pos x="79" y="4"/>
                </a:cxn>
                <a:cxn ang="0">
                  <a:pos x="71" y="0"/>
                </a:cxn>
                <a:cxn ang="0">
                  <a:pos x="66" y="3"/>
                </a:cxn>
              </a:cxnLst>
              <a:rect l="0" t="0" r="r" b="b"/>
              <a:pathLst>
                <a:path w="83" h="24">
                  <a:moveTo>
                    <a:pt x="66" y="3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71" y="24"/>
                  </a:lnTo>
                  <a:lnTo>
                    <a:pt x="77" y="21"/>
                  </a:lnTo>
                  <a:lnTo>
                    <a:pt x="71" y="24"/>
                  </a:lnTo>
                  <a:lnTo>
                    <a:pt x="79" y="20"/>
                  </a:lnTo>
                  <a:lnTo>
                    <a:pt x="83" y="12"/>
                  </a:lnTo>
                  <a:lnTo>
                    <a:pt x="79" y="4"/>
                  </a:lnTo>
                  <a:lnTo>
                    <a:pt x="71" y="0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8" name="Freeform 52"/>
            <p:cNvSpPr>
              <a:spLocks/>
            </p:cNvSpPr>
            <p:nvPr/>
          </p:nvSpPr>
          <p:spPr bwMode="auto">
            <a:xfrm>
              <a:off x="5403" y="2277"/>
              <a:ext cx="10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3" y="1"/>
                </a:cxn>
                <a:cxn ang="0">
                  <a:pos x="0" y="4"/>
                </a:cxn>
                <a:cxn ang="0">
                  <a:pos x="11" y="22"/>
                </a:cxn>
                <a:cxn ang="0">
                  <a:pos x="15" y="20"/>
                </a:cxn>
                <a:cxn ang="0">
                  <a:pos x="18" y="16"/>
                </a:cxn>
                <a:cxn ang="0">
                  <a:pos x="15" y="20"/>
                </a:cxn>
                <a:cxn ang="0">
                  <a:pos x="19" y="13"/>
                </a:cxn>
                <a:cxn ang="0">
                  <a:pos x="18" y="5"/>
                </a:cxn>
                <a:cxn ang="0">
                  <a:pos x="11" y="0"/>
                </a:cxn>
                <a:cxn ang="0">
                  <a:pos x="3" y="1"/>
                </a:cxn>
                <a:cxn ang="0">
                  <a:pos x="0" y="5"/>
                </a:cxn>
              </a:cxnLst>
              <a:rect l="0" t="0" r="r" b="b"/>
              <a:pathLst>
                <a:path w="19" h="22">
                  <a:moveTo>
                    <a:pt x="0" y="5"/>
                  </a:moveTo>
                  <a:lnTo>
                    <a:pt x="3" y="1"/>
                  </a:lnTo>
                  <a:lnTo>
                    <a:pt x="0" y="4"/>
                  </a:lnTo>
                  <a:lnTo>
                    <a:pt x="11" y="22"/>
                  </a:lnTo>
                  <a:lnTo>
                    <a:pt x="15" y="20"/>
                  </a:lnTo>
                  <a:lnTo>
                    <a:pt x="18" y="16"/>
                  </a:lnTo>
                  <a:lnTo>
                    <a:pt x="15" y="20"/>
                  </a:lnTo>
                  <a:lnTo>
                    <a:pt x="19" y="13"/>
                  </a:lnTo>
                  <a:lnTo>
                    <a:pt x="18" y="5"/>
                  </a:lnTo>
                  <a:lnTo>
                    <a:pt x="11" y="0"/>
                  </a:lnTo>
                  <a:lnTo>
                    <a:pt x="3" y="1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29" name="Freeform 53"/>
            <p:cNvSpPr>
              <a:spLocks/>
            </p:cNvSpPr>
            <p:nvPr/>
          </p:nvSpPr>
          <p:spPr bwMode="auto">
            <a:xfrm>
              <a:off x="5403" y="2269"/>
              <a:ext cx="16" cy="16"/>
            </a:xfrm>
            <a:custGeom>
              <a:avLst/>
              <a:gdLst/>
              <a:ahLst/>
              <a:cxnLst>
                <a:cxn ang="0">
                  <a:pos x="28" y="4"/>
                </a:cxn>
                <a:cxn ang="0">
                  <a:pos x="11" y="5"/>
                </a:cxn>
                <a:cxn ang="0">
                  <a:pos x="0" y="21"/>
                </a:cxn>
                <a:cxn ang="0">
                  <a:pos x="18" y="32"/>
                </a:cxn>
                <a:cxn ang="0">
                  <a:pos x="30" y="16"/>
                </a:cxn>
                <a:cxn ang="0">
                  <a:pos x="12" y="17"/>
                </a:cxn>
                <a:cxn ang="0">
                  <a:pos x="30" y="16"/>
                </a:cxn>
                <a:cxn ang="0">
                  <a:pos x="31" y="8"/>
                </a:cxn>
                <a:cxn ang="0">
                  <a:pos x="26" y="1"/>
                </a:cxn>
                <a:cxn ang="0">
                  <a:pos x="18" y="0"/>
                </a:cxn>
                <a:cxn ang="0">
                  <a:pos x="11" y="5"/>
                </a:cxn>
                <a:cxn ang="0">
                  <a:pos x="28" y="4"/>
                </a:cxn>
              </a:cxnLst>
              <a:rect l="0" t="0" r="r" b="b"/>
              <a:pathLst>
                <a:path w="31" h="32">
                  <a:moveTo>
                    <a:pt x="28" y="4"/>
                  </a:moveTo>
                  <a:lnTo>
                    <a:pt x="11" y="5"/>
                  </a:lnTo>
                  <a:lnTo>
                    <a:pt x="0" y="21"/>
                  </a:lnTo>
                  <a:lnTo>
                    <a:pt x="18" y="32"/>
                  </a:lnTo>
                  <a:lnTo>
                    <a:pt x="30" y="16"/>
                  </a:lnTo>
                  <a:lnTo>
                    <a:pt x="12" y="17"/>
                  </a:lnTo>
                  <a:lnTo>
                    <a:pt x="30" y="16"/>
                  </a:lnTo>
                  <a:lnTo>
                    <a:pt x="31" y="8"/>
                  </a:lnTo>
                  <a:lnTo>
                    <a:pt x="26" y="1"/>
                  </a:lnTo>
                  <a:lnTo>
                    <a:pt x="18" y="0"/>
                  </a:lnTo>
                  <a:lnTo>
                    <a:pt x="11" y="5"/>
                  </a:lnTo>
                  <a:lnTo>
                    <a:pt x="28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0" name="Freeform 54"/>
            <p:cNvSpPr>
              <a:spLocks/>
            </p:cNvSpPr>
            <p:nvPr/>
          </p:nvSpPr>
          <p:spPr bwMode="auto">
            <a:xfrm>
              <a:off x="5410" y="2270"/>
              <a:ext cx="16" cy="19"/>
            </a:xfrm>
            <a:custGeom>
              <a:avLst/>
              <a:gdLst/>
              <a:ahLst/>
              <a:cxnLst>
                <a:cxn ang="0">
                  <a:pos x="23" y="13"/>
                </a:cxn>
                <a:cxn ang="0">
                  <a:pos x="31" y="18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15" y="32"/>
                </a:cxn>
                <a:cxn ang="0">
                  <a:pos x="23" y="37"/>
                </a:cxn>
                <a:cxn ang="0">
                  <a:pos x="15" y="32"/>
                </a:cxn>
                <a:cxn ang="0">
                  <a:pos x="23" y="35"/>
                </a:cxn>
                <a:cxn ang="0">
                  <a:pos x="30" y="33"/>
                </a:cxn>
                <a:cxn ang="0">
                  <a:pos x="34" y="26"/>
                </a:cxn>
                <a:cxn ang="0">
                  <a:pos x="31" y="18"/>
                </a:cxn>
                <a:cxn ang="0">
                  <a:pos x="23" y="13"/>
                </a:cxn>
              </a:cxnLst>
              <a:rect l="0" t="0" r="r" b="b"/>
              <a:pathLst>
                <a:path w="34" h="37">
                  <a:moveTo>
                    <a:pt x="23" y="13"/>
                  </a:moveTo>
                  <a:lnTo>
                    <a:pt x="31" y="18"/>
                  </a:lnTo>
                  <a:lnTo>
                    <a:pt x="16" y="0"/>
                  </a:lnTo>
                  <a:lnTo>
                    <a:pt x="0" y="13"/>
                  </a:lnTo>
                  <a:lnTo>
                    <a:pt x="15" y="32"/>
                  </a:lnTo>
                  <a:lnTo>
                    <a:pt x="23" y="37"/>
                  </a:lnTo>
                  <a:lnTo>
                    <a:pt x="15" y="32"/>
                  </a:lnTo>
                  <a:lnTo>
                    <a:pt x="23" y="35"/>
                  </a:lnTo>
                  <a:lnTo>
                    <a:pt x="30" y="33"/>
                  </a:lnTo>
                  <a:lnTo>
                    <a:pt x="34" y="26"/>
                  </a:lnTo>
                  <a:lnTo>
                    <a:pt x="31" y="18"/>
                  </a:lnTo>
                  <a:lnTo>
                    <a:pt x="23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1" name="Freeform 55"/>
            <p:cNvSpPr>
              <a:spLocks/>
            </p:cNvSpPr>
            <p:nvPr/>
          </p:nvSpPr>
          <p:spPr bwMode="auto">
            <a:xfrm>
              <a:off x="5421" y="2277"/>
              <a:ext cx="19" cy="12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26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6" y="24"/>
                </a:cxn>
                <a:cxn ang="0">
                  <a:pos x="29" y="22"/>
                </a:cxn>
                <a:cxn ang="0">
                  <a:pos x="26" y="24"/>
                </a:cxn>
                <a:cxn ang="0">
                  <a:pos x="34" y="20"/>
                </a:cxn>
                <a:cxn ang="0">
                  <a:pos x="37" y="12"/>
                </a:cxn>
                <a:cxn ang="0">
                  <a:pos x="34" y="4"/>
                </a:cxn>
                <a:cxn ang="0">
                  <a:pos x="26" y="0"/>
                </a:cxn>
                <a:cxn ang="0">
                  <a:pos x="22" y="2"/>
                </a:cxn>
              </a:cxnLst>
              <a:rect l="0" t="0" r="r" b="b"/>
              <a:pathLst>
                <a:path w="37" h="24">
                  <a:moveTo>
                    <a:pt x="22" y="2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6" y="24"/>
                  </a:lnTo>
                  <a:lnTo>
                    <a:pt x="29" y="22"/>
                  </a:lnTo>
                  <a:lnTo>
                    <a:pt x="26" y="24"/>
                  </a:lnTo>
                  <a:lnTo>
                    <a:pt x="34" y="20"/>
                  </a:lnTo>
                  <a:lnTo>
                    <a:pt x="37" y="12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2" name="Freeform 56"/>
            <p:cNvSpPr>
              <a:spLocks/>
            </p:cNvSpPr>
            <p:nvPr/>
          </p:nvSpPr>
          <p:spPr bwMode="auto">
            <a:xfrm>
              <a:off x="5432" y="2277"/>
              <a:ext cx="10" cy="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7" y="23"/>
                </a:cxn>
                <a:cxn ang="0">
                  <a:pos x="13" y="21"/>
                </a:cxn>
                <a:cxn ang="0">
                  <a:pos x="19" y="16"/>
                </a:cxn>
                <a:cxn ang="0">
                  <a:pos x="13" y="21"/>
                </a:cxn>
                <a:cxn ang="0">
                  <a:pos x="20" y="15"/>
                </a:cxn>
                <a:cxn ang="0">
                  <a:pos x="20" y="7"/>
                </a:cxn>
                <a:cxn ang="0">
                  <a:pos x="15" y="1"/>
                </a:cxn>
                <a:cxn ang="0">
                  <a:pos x="6" y="0"/>
                </a:cxn>
                <a:cxn ang="0">
                  <a:pos x="0" y="5"/>
                </a:cxn>
              </a:cxnLst>
              <a:rect l="0" t="0" r="r" b="b"/>
              <a:pathLst>
                <a:path w="20" h="23">
                  <a:moveTo>
                    <a:pt x="0" y="5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7" y="23"/>
                  </a:lnTo>
                  <a:lnTo>
                    <a:pt x="13" y="21"/>
                  </a:lnTo>
                  <a:lnTo>
                    <a:pt x="19" y="16"/>
                  </a:lnTo>
                  <a:lnTo>
                    <a:pt x="13" y="21"/>
                  </a:lnTo>
                  <a:lnTo>
                    <a:pt x="20" y="15"/>
                  </a:lnTo>
                  <a:lnTo>
                    <a:pt x="20" y="7"/>
                  </a:lnTo>
                  <a:lnTo>
                    <a:pt x="15" y="1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3" name="Freeform 57"/>
            <p:cNvSpPr>
              <a:spLocks/>
            </p:cNvSpPr>
            <p:nvPr/>
          </p:nvSpPr>
          <p:spPr bwMode="auto">
            <a:xfrm>
              <a:off x="5432" y="2269"/>
              <a:ext cx="16" cy="16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12" y="5"/>
                </a:cxn>
                <a:cxn ang="0">
                  <a:pos x="0" y="21"/>
                </a:cxn>
                <a:cxn ang="0">
                  <a:pos x="19" y="32"/>
                </a:cxn>
                <a:cxn ang="0">
                  <a:pos x="30" y="16"/>
                </a:cxn>
                <a:cxn ang="0">
                  <a:pos x="13" y="16"/>
                </a:cxn>
                <a:cxn ang="0">
                  <a:pos x="30" y="16"/>
                </a:cxn>
                <a:cxn ang="0">
                  <a:pos x="31" y="8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2" y="5"/>
                </a:cxn>
                <a:cxn ang="0">
                  <a:pos x="29" y="5"/>
                </a:cxn>
              </a:cxnLst>
              <a:rect l="0" t="0" r="r" b="b"/>
              <a:pathLst>
                <a:path w="31" h="32">
                  <a:moveTo>
                    <a:pt x="29" y="5"/>
                  </a:moveTo>
                  <a:lnTo>
                    <a:pt x="12" y="5"/>
                  </a:lnTo>
                  <a:lnTo>
                    <a:pt x="0" y="21"/>
                  </a:lnTo>
                  <a:lnTo>
                    <a:pt x="19" y="32"/>
                  </a:lnTo>
                  <a:lnTo>
                    <a:pt x="30" y="16"/>
                  </a:lnTo>
                  <a:lnTo>
                    <a:pt x="13" y="16"/>
                  </a:lnTo>
                  <a:lnTo>
                    <a:pt x="30" y="16"/>
                  </a:lnTo>
                  <a:lnTo>
                    <a:pt x="31" y="8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5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4" name="Freeform 58"/>
            <p:cNvSpPr>
              <a:spLocks/>
            </p:cNvSpPr>
            <p:nvPr/>
          </p:nvSpPr>
          <p:spPr bwMode="auto">
            <a:xfrm>
              <a:off x="5438" y="2271"/>
              <a:ext cx="16" cy="1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30" y="18"/>
                </a:cxn>
                <a:cxn ang="0">
                  <a:pos x="16" y="0"/>
                </a:cxn>
                <a:cxn ang="0">
                  <a:pos x="0" y="11"/>
                </a:cxn>
                <a:cxn ang="0">
                  <a:pos x="14" y="30"/>
                </a:cxn>
                <a:cxn ang="0">
                  <a:pos x="22" y="36"/>
                </a:cxn>
                <a:cxn ang="0">
                  <a:pos x="14" y="30"/>
                </a:cxn>
                <a:cxn ang="0">
                  <a:pos x="21" y="33"/>
                </a:cxn>
                <a:cxn ang="0">
                  <a:pos x="28" y="32"/>
                </a:cxn>
                <a:cxn ang="0">
                  <a:pos x="31" y="26"/>
                </a:cxn>
                <a:cxn ang="0">
                  <a:pos x="30" y="18"/>
                </a:cxn>
                <a:cxn ang="0">
                  <a:pos x="22" y="12"/>
                </a:cxn>
              </a:cxnLst>
              <a:rect l="0" t="0" r="r" b="b"/>
              <a:pathLst>
                <a:path w="31" h="36">
                  <a:moveTo>
                    <a:pt x="22" y="12"/>
                  </a:moveTo>
                  <a:lnTo>
                    <a:pt x="30" y="1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4" y="30"/>
                  </a:lnTo>
                  <a:lnTo>
                    <a:pt x="22" y="36"/>
                  </a:lnTo>
                  <a:lnTo>
                    <a:pt x="14" y="30"/>
                  </a:lnTo>
                  <a:lnTo>
                    <a:pt x="21" y="33"/>
                  </a:lnTo>
                  <a:lnTo>
                    <a:pt x="28" y="32"/>
                  </a:lnTo>
                  <a:lnTo>
                    <a:pt x="31" y="26"/>
                  </a:lnTo>
                  <a:lnTo>
                    <a:pt x="30" y="18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5" name="Freeform 59"/>
            <p:cNvSpPr>
              <a:spLocks/>
            </p:cNvSpPr>
            <p:nvPr/>
          </p:nvSpPr>
          <p:spPr bwMode="auto">
            <a:xfrm>
              <a:off x="5449" y="2277"/>
              <a:ext cx="19" cy="12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5" y="24"/>
                </a:cxn>
                <a:cxn ang="0">
                  <a:pos x="31" y="21"/>
                </a:cxn>
                <a:cxn ang="0">
                  <a:pos x="25" y="24"/>
                </a:cxn>
                <a:cxn ang="0">
                  <a:pos x="33" y="20"/>
                </a:cxn>
                <a:cxn ang="0">
                  <a:pos x="37" y="12"/>
                </a:cxn>
                <a:cxn ang="0">
                  <a:pos x="33" y="4"/>
                </a:cxn>
                <a:cxn ang="0">
                  <a:pos x="25" y="0"/>
                </a:cxn>
                <a:cxn ang="0">
                  <a:pos x="19" y="3"/>
                </a:cxn>
              </a:cxnLst>
              <a:rect l="0" t="0" r="r" b="b"/>
              <a:pathLst>
                <a:path w="37" h="24">
                  <a:moveTo>
                    <a:pt x="19" y="3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5" y="24"/>
                  </a:lnTo>
                  <a:lnTo>
                    <a:pt x="31" y="21"/>
                  </a:lnTo>
                  <a:lnTo>
                    <a:pt x="25" y="24"/>
                  </a:lnTo>
                  <a:lnTo>
                    <a:pt x="33" y="20"/>
                  </a:lnTo>
                  <a:lnTo>
                    <a:pt x="37" y="12"/>
                  </a:lnTo>
                  <a:lnTo>
                    <a:pt x="33" y="4"/>
                  </a:lnTo>
                  <a:lnTo>
                    <a:pt x="25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6" name="Freeform 60"/>
            <p:cNvSpPr>
              <a:spLocks/>
            </p:cNvSpPr>
            <p:nvPr/>
          </p:nvSpPr>
          <p:spPr bwMode="auto">
            <a:xfrm>
              <a:off x="5459" y="2277"/>
              <a:ext cx="10" cy="11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12" y="22"/>
                </a:cxn>
                <a:cxn ang="0">
                  <a:pos x="15" y="20"/>
                </a:cxn>
                <a:cxn ang="0">
                  <a:pos x="18" y="18"/>
                </a:cxn>
                <a:cxn ang="0">
                  <a:pos x="15" y="20"/>
                </a:cxn>
                <a:cxn ang="0">
                  <a:pos x="20" y="13"/>
                </a:cxn>
                <a:cxn ang="0">
                  <a:pos x="19" y="5"/>
                </a:cxn>
                <a:cxn ang="0">
                  <a:pos x="12" y="0"/>
                </a:cxn>
                <a:cxn ang="0">
                  <a:pos x="4" y="1"/>
                </a:cxn>
                <a:cxn ang="0">
                  <a:pos x="1" y="4"/>
                </a:cxn>
              </a:cxnLst>
              <a:rect l="0" t="0" r="r" b="b"/>
              <a:pathLst>
                <a:path w="20" h="22">
                  <a:moveTo>
                    <a:pt x="1" y="4"/>
                  </a:moveTo>
                  <a:lnTo>
                    <a:pt x="4" y="1"/>
                  </a:lnTo>
                  <a:lnTo>
                    <a:pt x="0" y="4"/>
                  </a:lnTo>
                  <a:lnTo>
                    <a:pt x="12" y="22"/>
                  </a:lnTo>
                  <a:lnTo>
                    <a:pt x="15" y="20"/>
                  </a:lnTo>
                  <a:lnTo>
                    <a:pt x="18" y="18"/>
                  </a:lnTo>
                  <a:lnTo>
                    <a:pt x="15" y="20"/>
                  </a:lnTo>
                  <a:lnTo>
                    <a:pt x="20" y="13"/>
                  </a:lnTo>
                  <a:lnTo>
                    <a:pt x="19" y="5"/>
                  </a:lnTo>
                  <a:lnTo>
                    <a:pt x="12" y="0"/>
                  </a:lnTo>
                  <a:lnTo>
                    <a:pt x="4" y="1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7" name="Freeform 61"/>
            <p:cNvSpPr>
              <a:spLocks/>
            </p:cNvSpPr>
            <p:nvPr/>
          </p:nvSpPr>
          <p:spPr bwMode="auto">
            <a:xfrm>
              <a:off x="5460" y="2269"/>
              <a:ext cx="15" cy="16"/>
            </a:xfrm>
            <a:custGeom>
              <a:avLst/>
              <a:gdLst/>
              <a:ahLst/>
              <a:cxnLst>
                <a:cxn ang="0">
                  <a:pos x="29" y="5"/>
                </a:cxn>
                <a:cxn ang="0">
                  <a:pos x="13" y="4"/>
                </a:cxn>
                <a:cxn ang="0">
                  <a:pos x="0" y="20"/>
                </a:cxn>
                <a:cxn ang="0">
                  <a:pos x="17" y="34"/>
                </a:cxn>
                <a:cxn ang="0">
                  <a:pos x="29" y="17"/>
                </a:cxn>
                <a:cxn ang="0">
                  <a:pos x="13" y="16"/>
                </a:cxn>
                <a:cxn ang="0">
                  <a:pos x="29" y="17"/>
                </a:cxn>
                <a:cxn ang="0">
                  <a:pos x="32" y="9"/>
                </a:cxn>
                <a:cxn ang="0">
                  <a:pos x="28" y="2"/>
                </a:cxn>
                <a:cxn ang="0">
                  <a:pos x="21" y="0"/>
                </a:cxn>
                <a:cxn ang="0">
                  <a:pos x="13" y="4"/>
                </a:cxn>
                <a:cxn ang="0">
                  <a:pos x="29" y="5"/>
                </a:cxn>
              </a:cxnLst>
              <a:rect l="0" t="0" r="r" b="b"/>
              <a:pathLst>
                <a:path w="32" h="34">
                  <a:moveTo>
                    <a:pt x="29" y="5"/>
                  </a:moveTo>
                  <a:lnTo>
                    <a:pt x="13" y="4"/>
                  </a:lnTo>
                  <a:lnTo>
                    <a:pt x="0" y="20"/>
                  </a:lnTo>
                  <a:lnTo>
                    <a:pt x="17" y="34"/>
                  </a:lnTo>
                  <a:lnTo>
                    <a:pt x="29" y="17"/>
                  </a:lnTo>
                  <a:lnTo>
                    <a:pt x="13" y="16"/>
                  </a:lnTo>
                  <a:lnTo>
                    <a:pt x="29" y="17"/>
                  </a:lnTo>
                  <a:lnTo>
                    <a:pt x="32" y="9"/>
                  </a:lnTo>
                  <a:lnTo>
                    <a:pt x="28" y="2"/>
                  </a:lnTo>
                  <a:lnTo>
                    <a:pt x="21" y="0"/>
                  </a:lnTo>
                  <a:lnTo>
                    <a:pt x="13" y="4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8" name="Freeform 62"/>
            <p:cNvSpPr>
              <a:spLocks/>
            </p:cNvSpPr>
            <p:nvPr/>
          </p:nvSpPr>
          <p:spPr bwMode="auto">
            <a:xfrm>
              <a:off x="5466" y="2271"/>
              <a:ext cx="16" cy="18"/>
            </a:xfrm>
            <a:custGeom>
              <a:avLst/>
              <a:gdLst/>
              <a:ahLst/>
              <a:cxnLst>
                <a:cxn ang="0">
                  <a:pos x="22" y="12"/>
                </a:cxn>
                <a:cxn ang="0">
                  <a:pos x="30" y="18"/>
                </a:cxn>
                <a:cxn ang="0">
                  <a:pos x="16" y="0"/>
                </a:cxn>
                <a:cxn ang="0">
                  <a:pos x="0" y="11"/>
                </a:cxn>
                <a:cxn ang="0">
                  <a:pos x="14" y="30"/>
                </a:cxn>
                <a:cxn ang="0">
                  <a:pos x="22" y="36"/>
                </a:cxn>
                <a:cxn ang="0">
                  <a:pos x="14" y="30"/>
                </a:cxn>
                <a:cxn ang="0">
                  <a:pos x="21" y="33"/>
                </a:cxn>
                <a:cxn ang="0">
                  <a:pos x="28" y="32"/>
                </a:cxn>
                <a:cxn ang="0">
                  <a:pos x="31" y="26"/>
                </a:cxn>
                <a:cxn ang="0">
                  <a:pos x="30" y="18"/>
                </a:cxn>
                <a:cxn ang="0">
                  <a:pos x="22" y="12"/>
                </a:cxn>
              </a:cxnLst>
              <a:rect l="0" t="0" r="r" b="b"/>
              <a:pathLst>
                <a:path w="31" h="36">
                  <a:moveTo>
                    <a:pt x="22" y="12"/>
                  </a:moveTo>
                  <a:lnTo>
                    <a:pt x="30" y="18"/>
                  </a:lnTo>
                  <a:lnTo>
                    <a:pt x="16" y="0"/>
                  </a:lnTo>
                  <a:lnTo>
                    <a:pt x="0" y="11"/>
                  </a:lnTo>
                  <a:lnTo>
                    <a:pt x="14" y="30"/>
                  </a:lnTo>
                  <a:lnTo>
                    <a:pt x="22" y="36"/>
                  </a:lnTo>
                  <a:lnTo>
                    <a:pt x="14" y="30"/>
                  </a:lnTo>
                  <a:lnTo>
                    <a:pt x="21" y="33"/>
                  </a:lnTo>
                  <a:lnTo>
                    <a:pt x="28" y="32"/>
                  </a:lnTo>
                  <a:lnTo>
                    <a:pt x="31" y="26"/>
                  </a:lnTo>
                  <a:lnTo>
                    <a:pt x="30" y="18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39" name="Freeform 63"/>
            <p:cNvSpPr>
              <a:spLocks/>
            </p:cNvSpPr>
            <p:nvPr/>
          </p:nvSpPr>
          <p:spPr bwMode="auto">
            <a:xfrm>
              <a:off x="5477" y="2277"/>
              <a:ext cx="18" cy="1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5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25" y="24"/>
                </a:cxn>
                <a:cxn ang="0">
                  <a:pos x="33" y="20"/>
                </a:cxn>
                <a:cxn ang="0">
                  <a:pos x="37" y="12"/>
                </a:cxn>
                <a:cxn ang="0">
                  <a:pos x="33" y="4"/>
                </a:cxn>
                <a:cxn ang="0">
                  <a:pos x="25" y="0"/>
                </a:cxn>
              </a:cxnLst>
              <a:rect l="0" t="0" r="r" b="b"/>
              <a:pathLst>
                <a:path w="37" h="24">
                  <a:moveTo>
                    <a:pt x="25" y="0"/>
                  </a:moveTo>
                  <a:lnTo>
                    <a:pt x="25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33" y="20"/>
                  </a:lnTo>
                  <a:lnTo>
                    <a:pt x="37" y="12"/>
                  </a:lnTo>
                  <a:lnTo>
                    <a:pt x="33" y="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0" name="Freeform 64"/>
            <p:cNvSpPr>
              <a:spLocks/>
            </p:cNvSpPr>
            <p:nvPr/>
          </p:nvSpPr>
          <p:spPr bwMode="auto">
            <a:xfrm>
              <a:off x="5490" y="2277"/>
              <a:ext cx="19" cy="12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27" y="0"/>
                </a:cxn>
                <a:cxn ang="0">
                  <a:pos x="0" y="0"/>
                </a:cxn>
                <a:cxn ang="0">
                  <a:pos x="0" y="24"/>
                </a:cxn>
                <a:cxn ang="0">
                  <a:pos x="27" y="24"/>
                </a:cxn>
                <a:cxn ang="0">
                  <a:pos x="38" y="12"/>
                </a:cxn>
                <a:cxn ang="0">
                  <a:pos x="27" y="24"/>
                </a:cxn>
                <a:cxn ang="0">
                  <a:pos x="35" y="20"/>
                </a:cxn>
                <a:cxn ang="0">
                  <a:pos x="38" y="12"/>
                </a:cxn>
                <a:cxn ang="0">
                  <a:pos x="35" y="4"/>
                </a:cxn>
                <a:cxn ang="0">
                  <a:pos x="27" y="0"/>
                </a:cxn>
                <a:cxn ang="0">
                  <a:pos x="15" y="12"/>
                </a:cxn>
              </a:cxnLst>
              <a:rect l="0" t="0" r="r" b="b"/>
              <a:pathLst>
                <a:path w="38" h="24">
                  <a:moveTo>
                    <a:pt x="15" y="12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27" y="24"/>
                  </a:lnTo>
                  <a:lnTo>
                    <a:pt x="38" y="12"/>
                  </a:lnTo>
                  <a:lnTo>
                    <a:pt x="27" y="24"/>
                  </a:lnTo>
                  <a:lnTo>
                    <a:pt x="35" y="20"/>
                  </a:lnTo>
                  <a:lnTo>
                    <a:pt x="38" y="12"/>
                  </a:lnTo>
                  <a:lnTo>
                    <a:pt x="35" y="4"/>
                  </a:lnTo>
                  <a:lnTo>
                    <a:pt x="27" y="0"/>
                  </a:lnTo>
                  <a:lnTo>
                    <a:pt x="1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1" name="Freeform 65"/>
            <p:cNvSpPr>
              <a:spLocks/>
            </p:cNvSpPr>
            <p:nvPr/>
          </p:nvSpPr>
          <p:spPr bwMode="auto">
            <a:xfrm>
              <a:off x="5497" y="2193"/>
              <a:ext cx="12" cy="9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180"/>
                </a:cxn>
                <a:cxn ang="0">
                  <a:pos x="23" y="180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0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</a:cxnLst>
              <a:rect l="0" t="0" r="r" b="b"/>
              <a:pathLst>
                <a:path w="23" h="180">
                  <a:moveTo>
                    <a:pt x="0" y="12"/>
                  </a:moveTo>
                  <a:lnTo>
                    <a:pt x="0" y="12"/>
                  </a:lnTo>
                  <a:lnTo>
                    <a:pt x="0" y="180"/>
                  </a:lnTo>
                  <a:lnTo>
                    <a:pt x="23" y="180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2" name="Freeform 66"/>
            <p:cNvSpPr>
              <a:spLocks/>
            </p:cNvSpPr>
            <p:nvPr/>
          </p:nvSpPr>
          <p:spPr bwMode="auto">
            <a:xfrm>
              <a:off x="5497" y="2095"/>
              <a:ext cx="12" cy="104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0" y="208"/>
                </a:cxn>
                <a:cxn ang="0">
                  <a:pos x="23" y="208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3" y="12"/>
                </a:cxn>
                <a:cxn ang="0">
                  <a:pos x="20" y="3"/>
                </a:cxn>
                <a:cxn ang="0">
                  <a:pos x="12" y="0"/>
                </a:cxn>
                <a:cxn ang="0">
                  <a:pos x="4" y="3"/>
                </a:cxn>
                <a:cxn ang="0">
                  <a:pos x="0" y="12"/>
                </a:cxn>
              </a:cxnLst>
              <a:rect l="0" t="0" r="r" b="b"/>
              <a:pathLst>
                <a:path w="23" h="208">
                  <a:moveTo>
                    <a:pt x="0" y="12"/>
                  </a:moveTo>
                  <a:lnTo>
                    <a:pt x="0" y="12"/>
                  </a:lnTo>
                  <a:lnTo>
                    <a:pt x="0" y="208"/>
                  </a:lnTo>
                  <a:lnTo>
                    <a:pt x="23" y="208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3"/>
                  </a:lnTo>
                  <a:lnTo>
                    <a:pt x="12" y="0"/>
                  </a:lnTo>
                  <a:lnTo>
                    <a:pt x="4" y="3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3" name="Freeform 67"/>
            <p:cNvSpPr>
              <a:spLocks/>
            </p:cNvSpPr>
            <p:nvPr/>
          </p:nvSpPr>
          <p:spPr bwMode="auto">
            <a:xfrm>
              <a:off x="5497" y="2010"/>
              <a:ext cx="12" cy="91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0" y="12"/>
                </a:cxn>
                <a:cxn ang="0">
                  <a:pos x="0" y="182"/>
                </a:cxn>
                <a:cxn ang="0">
                  <a:pos x="23" y="182"/>
                </a:cxn>
                <a:cxn ang="0">
                  <a:pos x="23" y="12"/>
                </a:cxn>
                <a:cxn ang="0">
                  <a:pos x="12" y="0"/>
                </a:cxn>
                <a:cxn ang="0">
                  <a:pos x="23" y="12"/>
                </a:cxn>
                <a:cxn ang="0">
                  <a:pos x="20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12" y="24"/>
                </a:cxn>
              </a:cxnLst>
              <a:rect l="0" t="0" r="r" b="b"/>
              <a:pathLst>
                <a:path w="23" h="182">
                  <a:moveTo>
                    <a:pt x="12" y="24"/>
                  </a:moveTo>
                  <a:lnTo>
                    <a:pt x="0" y="12"/>
                  </a:lnTo>
                  <a:lnTo>
                    <a:pt x="0" y="182"/>
                  </a:lnTo>
                  <a:lnTo>
                    <a:pt x="23" y="182"/>
                  </a:lnTo>
                  <a:lnTo>
                    <a:pt x="23" y="12"/>
                  </a:lnTo>
                  <a:lnTo>
                    <a:pt x="12" y="0"/>
                  </a:lnTo>
                  <a:lnTo>
                    <a:pt x="23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4" name="Freeform 68"/>
            <p:cNvSpPr>
              <a:spLocks/>
            </p:cNvSpPr>
            <p:nvPr/>
          </p:nvSpPr>
          <p:spPr bwMode="auto">
            <a:xfrm>
              <a:off x="5484" y="2010"/>
              <a:ext cx="19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11" y="24"/>
                </a:cxn>
                <a:cxn ang="0">
                  <a:pos x="38" y="24"/>
                </a:cxn>
                <a:cxn ang="0">
                  <a:pos x="38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4"/>
                </a:cxn>
              </a:cxnLst>
              <a:rect l="0" t="0" r="r" b="b"/>
              <a:pathLst>
                <a:path w="38" h="24">
                  <a:moveTo>
                    <a:pt x="11" y="24"/>
                  </a:moveTo>
                  <a:lnTo>
                    <a:pt x="11" y="24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5" name="Freeform 69"/>
            <p:cNvSpPr>
              <a:spLocks/>
            </p:cNvSpPr>
            <p:nvPr/>
          </p:nvSpPr>
          <p:spPr bwMode="auto">
            <a:xfrm>
              <a:off x="5471" y="2010"/>
              <a:ext cx="19" cy="12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1" y="24"/>
                </a:cxn>
                <a:cxn ang="0">
                  <a:pos x="36" y="24"/>
                </a:cxn>
                <a:cxn ang="0">
                  <a:pos x="36" y="0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4"/>
                </a:cxn>
                <a:cxn ang="0">
                  <a:pos x="19" y="18"/>
                </a:cxn>
              </a:cxnLst>
              <a:rect l="0" t="0" r="r" b="b"/>
              <a:pathLst>
                <a:path w="36" h="24">
                  <a:moveTo>
                    <a:pt x="19" y="18"/>
                  </a:moveTo>
                  <a:lnTo>
                    <a:pt x="11" y="24"/>
                  </a:lnTo>
                  <a:lnTo>
                    <a:pt x="36" y="24"/>
                  </a:lnTo>
                  <a:lnTo>
                    <a:pt x="36" y="0"/>
                  </a:lnTo>
                  <a:lnTo>
                    <a:pt x="11" y="0"/>
                  </a:lnTo>
                  <a:lnTo>
                    <a:pt x="3" y="6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6" name="Freeform 70"/>
            <p:cNvSpPr>
              <a:spLocks/>
            </p:cNvSpPr>
            <p:nvPr/>
          </p:nvSpPr>
          <p:spPr bwMode="auto">
            <a:xfrm>
              <a:off x="5465" y="2013"/>
              <a:ext cx="16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17" y="30"/>
                </a:cxn>
                <a:cxn ang="0">
                  <a:pos x="31" y="12"/>
                </a:cxn>
                <a:cxn ang="0">
                  <a:pos x="15" y="0"/>
                </a:cxn>
                <a:cxn ang="0">
                  <a:pos x="1" y="19"/>
                </a:cxn>
                <a:cxn ang="0">
                  <a:pos x="17" y="18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5" y="33"/>
                </a:cxn>
                <a:cxn ang="0">
                  <a:pos x="10" y="34"/>
                </a:cxn>
                <a:cxn ang="0">
                  <a:pos x="17" y="30"/>
                </a:cxn>
                <a:cxn ang="0">
                  <a:pos x="1" y="31"/>
                </a:cxn>
              </a:cxnLst>
              <a:rect l="0" t="0" r="r" b="b"/>
              <a:pathLst>
                <a:path w="31" h="34">
                  <a:moveTo>
                    <a:pt x="1" y="31"/>
                  </a:moveTo>
                  <a:lnTo>
                    <a:pt x="17" y="30"/>
                  </a:lnTo>
                  <a:lnTo>
                    <a:pt x="31" y="12"/>
                  </a:lnTo>
                  <a:lnTo>
                    <a:pt x="15" y="0"/>
                  </a:lnTo>
                  <a:lnTo>
                    <a:pt x="1" y="19"/>
                  </a:lnTo>
                  <a:lnTo>
                    <a:pt x="17" y="18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5" y="33"/>
                  </a:lnTo>
                  <a:lnTo>
                    <a:pt x="10" y="34"/>
                  </a:lnTo>
                  <a:lnTo>
                    <a:pt x="17" y="30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7" name="Freeform 71"/>
            <p:cNvSpPr>
              <a:spLocks/>
            </p:cNvSpPr>
            <p:nvPr/>
          </p:nvSpPr>
          <p:spPr bwMode="auto">
            <a:xfrm>
              <a:off x="5459" y="2012"/>
              <a:ext cx="15" cy="17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2" y="17"/>
                </a:cxn>
                <a:cxn ang="0">
                  <a:pos x="15" y="33"/>
                </a:cxn>
                <a:cxn ang="0">
                  <a:pos x="31" y="20"/>
                </a:cxn>
                <a:cxn ang="0">
                  <a:pos x="19" y="3"/>
                </a:cxn>
                <a:cxn ang="0">
                  <a:pos x="16" y="1"/>
                </a:cxn>
                <a:cxn ang="0">
                  <a:pos x="19" y="3"/>
                </a:cxn>
                <a:cxn ang="0">
                  <a:pos x="11" y="0"/>
                </a:cxn>
                <a:cxn ang="0">
                  <a:pos x="4" y="2"/>
                </a:cxn>
                <a:cxn ang="0">
                  <a:pos x="0" y="9"/>
                </a:cxn>
                <a:cxn ang="0">
                  <a:pos x="2" y="17"/>
                </a:cxn>
                <a:cxn ang="0">
                  <a:pos x="5" y="20"/>
                </a:cxn>
              </a:cxnLst>
              <a:rect l="0" t="0" r="r" b="b"/>
              <a:pathLst>
                <a:path w="31" h="33">
                  <a:moveTo>
                    <a:pt x="5" y="20"/>
                  </a:moveTo>
                  <a:lnTo>
                    <a:pt x="2" y="17"/>
                  </a:lnTo>
                  <a:lnTo>
                    <a:pt x="15" y="33"/>
                  </a:lnTo>
                  <a:lnTo>
                    <a:pt x="31" y="20"/>
                  </a:lnTo>
                  <a:lnTo>
                    <a:pt x="19" y="3"/>
                  </a:lnTo>
                  <a:lnTo>
                    <a:pt x="16" y="1"/>
                  </a:lnTo>
                  <a:lnTo>
                    <a:pt x="19" y="3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8" name="Freeform 72"/>
            <p:cNvSpPr>
              <a:spLocks/>
            </p:cNvSpPr>
            <p:nvPr/>
          </p:nvSpPr>
          <p:spPr bwMode="auto">
            <a:xfrm>
              <a:off x="5457" y="2010"/>
              <a:ext cx="10" cy="12"/>
            </a:xfrm>
            <a:custGeom>
              <a:avLst/>
              <a:gdLst/>
              <a:ahLst/>
              <a:cxnLst>
                <a:cxn ang="0">
                  <a:pos x="10" y="24"/>
                </a:cxn>
                <a:cxn ang="0">
                  <a:pos x="4" y="21"/>
                </a:cxn>
                <a:cxn ang="0">
                  <a:pos x="8" y="24"/>
                </a:cxn>
                <a:cxn ang="0">
                  <a:pos x="19" y="5"/>
                </a:cxn>
                <a:cxn ang="0">
                  <a:pos x="16" y="3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4" y="21"/>
                </a:cxn>
                <a:cxn ang="0">
                  <a:pos x="10" y="24"/>
                </a:cxn>
              </a:cxnLst>
              <a:rect l="0" t="0" r="r" b="b"/>
              <a:pathLst>
                <a:path w="19" h="24">
                  <a:moveTo>
                    <a:pt x="10" y="24"/>
                  </a:moveTo>
                  <a:lnTo>
                    <a:pt x="4" y="21"/>
                  </a:lnTo>
                  <a:lnTo>
                    <a:pt x="8" y="24"/>
                  </a:lnTo>
                  <a:lnTo>
                    <a:pt x="19" y="5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6" y="3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4"/>
                  </a:lnTo>
                  <a:lnTo>
                    <a:pt x="4" y="21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49" name="Freeform 73"/>
            <p:cNvSpPr>
              <a:spLocks/>
            </p:cNvSpPr>
            <p:nvPr/>
          </p:nvSpPr>
          <p:spPr bwMode="auto">
            <a:xfrm>
              <a:off x="5444" y="2010"/>
              <a:ext cx="18" cy="12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2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12" y="0"/>
                </a:cxn>
                <a:cxn ang="0">
                  <a:pos x="4" y="6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4" y="20"/>
                </a:cxn>
                <a:cxn ang="0">
                  <a:pos x="12" y="24"/>
                </a:cxn>
                <a:cxn ang="0">
                  <a:pos x="20" y="18"/>
                </a:cxn>
              </a:cxnLst>
              <a:rect l="0" t="0" r="r" b="b"/>
              <a:pathLst>
                <a:path w="37" h="24">
                  <a:moveTo>
                    <a:pt x="20" y="18"/>
                  </a:moveTo>
                  <a:lnTo>
                    <a:pt x="12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12" y="0"/>
                  </a:lnTo>
                  <a:lnTo>
                    <a:pt x="4" y="6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2" y="24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0" name="Freeform 74"/>
            <p:cNvSpPr>
              <a:spLocks/>
            </p:cNvSpPr>
            <p:nvPr/>
          </p:nvSpPr>
          <p:spPr bwMode="auto">
            <a:xfrm>
              <a:off x="5438" y="2013"/>
              <a:ext cx="15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" y="30"/>
                </a:cxn>
                <a:cxn ang="0">
                  <a:pos x="31" y="12"/>
                </a:cxn>
                <a:cxn ang="0">
                  <a:pos x="15" y="0"/>
                </a:cxn>
                <a:cxn ang="0">
                  <a:pos x="1" y="19"/>
                </a:cxn>
                <a:cxn ang="0">
                  <a:pos x="18" y="19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4" y="33"/>
                </a:cxn>
                <a:cxn ang="0">
                  <a:pos x="10" y="34"/>
                </a:cxn>
                <a:cxn ang="0">
                  <a:pos x="17" y="30"/>
                </a:cxn>
                <a:cxn ang="0">
                  <a:pos x="0" y="30"/>
                </a:cxn>
              </a:cxnLst>
              <a:rect l="0" t="0" r="r" b="b"/>
              <a:pathLst>
                <a:path w="31" h="34">
                  <a:moveTo>
                    <a:pt x="0" y="30"/>
                  </a:moveTo>
                  <a:lnTo>
                    <a:pt x="17" y="30"/>
                  </a:lnTo>
                  <a:lnTo>
                    <a:pt x="31" y="12"/>
                  </a:lnTo>
                  <a:lnTo>
                    <a:pt x="15" y="0"/>
                  </a:lnTo>
                  <a:lnTo>
                    <a:pt x="1" y="19"/>
                  </a:lnTo>
                  <a:lnTo>
                    <a:pt x="18" y="19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0" y="34"/>
                  </a:lnTo>
                  <a:lnTo>
                    <a:pt x="17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1" name="Freeform 75"/>
            <p:cNvSpPr>
              <a:spLocks/>
            </p:cNvSpPr>
            <p:nvPr/>
          </p:nvSpPr>
          <p:spPr bwMode="auto">
            <a:xfrm>
              <a:off x="5432" y="2012"/>
              <a:ext cx="15" cy="16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1" y="16"/>
                </a:cxn>
                <a:cxn ang="0">
                  <a:pos x="13" y="32"/>
                </a:cxn>
                <a:cxn ang="0">
                  <a:pos x="31" y="21"/>
                </a:cxn>
                <a:cxn ang="0">
                  <a:pos x="20" y="5"/>
                </a:cxn>
                <a:cxn ang="0">
                  <a:pos x="14" y="0"/>
                </a:cxn>
                <a:cxn ang="0">
                  <a:pos x="20" y="5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7" y="21"/>
                </a:cxn>
              </a:cxnLst>
              <a:rect l="0" t="0" r="r" b="b"/>
              <a:pathLst>
                <a:path w="31" h="32">
                  <a:moveTo>
                    <a:pt x="7" y="21"/>
                  </a:moveTo>
                  <a:lnTo>
                    <a:pt x="1" y="16"/>
                  </a:lnTo>
                  <a:lnTo>
                    <a:pt x="13" y="32"/>
                  </a:lnTo>
                  <a:lnTo>
                    <a:pt x="31" y="21"/>
                  </a:lnTo>
                  <a:lnTo>
                    <a:pt x="20" y="5"/>
                  </a:lnTo>
                  <a:lnTo>
                    <a:pt x="14" y="0"/>
                  </a:lnTo>
                  <a:lnTo>
                    <a:pt x="20" y="5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8"/>
                  </a:lnTo>
                  <a:lnTo>
                    <a:pt x="1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2" name="Freeform 76"/>
            <p:cNvSpPr>
              <a:spLocks/>
            </p:cNvSpPr>
            <p:nvPr/>
          </p:nvSpPr>
          <p:spPr bwMode="auto">
            <a:xfrm>
              <a:off x="5429" y="2010"/>
              <a:ext cx="9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7" y="22"/>
                </a:cxn>
                <a:cxn ang="0">
                  <a:pos x="13" y="25"/>
                </a:cxn>
                <a:cxn ang="0">
                  <a:pos x="20" y="4"/>
                </a:cxn>
                <a:cxn ang="0">
                  <a:pos x="14" y="2"/>
                </a:cxn>
                <a:cxn ang="0">
                  <a:pos x="11" y="0"/>
                </a:cxn>
                <a:cxn ang="0">
                  <a:pos x="14" y="2"/>
                </a:cxn>
                <a:cxn ang="0">
                  <a:pos x="5" y="3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7" y="22"/>
                </a:cxn>
                <a:cxn ang="0">
                  <a:pos x="11" y="24"/>
                </a:cxn>
              </a:cxnLst>
              <a:rect l="0" t="0" r="r" b="b"/>
              <a:pathLst>
                <a:path w="20" h="25">
                  <a:moveTo>
                    <a:pt x="11" y="24"/>
                  </a:moveTo>
                  <a:lnTo>
                    <a:pt x="7" y="22"/>
                  </a:lnTo>
                  <a:lnTo>
                    <a:pt x="13" y="25"/>
                  </a:lnTo>
                  <a:lnTo>
                    <a:pt x="20" y="4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14" y="2"/>
                  </a:lnTo>
                  <a:lnTo>
                    <a:pt x="5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7" y="22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3" name="Freeform 77"/>
            <p:cNvSpPr>
              <a:spLocks/>
            </p:cNvSpPr>
            <p:nvPr/>
          </p:nvSpPr>
          <p:spPr bwMode="auto">
            <a:xfrm>
              <a:off x="5415" y="2010"/>
              <a:ext cx="19" cy="12"/>
            </a:xfrm>
            <a:custGeom>
              <a:avLst/>
              <a:gdLst/>
              <a:ahLst/>
              <a:cxnLst>
                <a:cxn ang="0">
                  <a:pos x="19" y="19"/>
                </a:cxn>
                <a:cxn ang="0">
                  <a:pos x="11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11" y="0"/>
                </a:cxn>
                <a:cxn ang="0">
                  <a:pos x="3" y="5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4"/>
                </a:cxn>
                <a:cxn ang="0">
                  <a:pos x="19" y="19"/>
                </a:cxn>
              </a:cxnLst>
              <a:rect l="0" t="0" r="r" b="b"/>
              <a:pathLst>
                <a:path w="37" h="24">
                  <a:moveTo>
                    <a:pt x="19" y="19"/>
                  </a:moveTo>
                  <a:lnTo>
                    <a:pt x="11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11" y="0"/>
                  </a:lnTo>
                  <a:lnTo>
                    <a:pt x="3" y="5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4" name="Freeform 78"/>
            <p:cNvSpPr>
              <a:spLocks/>
            </p:cNvSpPr>
            <p:nvPr/>
          </p:nvSpPr>
          <p:spPr bwMode="auto">
            <a:xfrm>
              <a:off x="5408" y="2013"/>
              <a:ext cx="17" cy="17"/>
            </a:xfrm>
            <a:custGeom>
              <a:avLst/>
              <a:gdLst/>
              <a:ahLst/>
              <a:cxnLst>
                <a:cxn ang="0">
                  <a:pos x="1" y="31"/>
                </a:cxn>
                <a:cxn ang="0">
                  <a:pos x="18" y="32"/>
                </a:cxn>
                <a:cxn ang="0">
                  <a:pos x="33" y="14"/>
                </a:cxn>
                <a:cxn ang="0">
                  <a:pos x="17" y="0"/>
                </a:cxn>
                <a:cxn ang="0">
                  <a:pos x="2" y="19"/>
                </a:cxn>
                <a:cxn ang="0">
                  <a:pos x="20" y="20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3" y="34"/>
                </a:cxn>
                <a:cxn ang="0">
                  <a:pos x="10" y="36"/>
                </a:cxn>
                <a:cxn ang="0">
                  <a:pos x="18" y="32"/>
                </a:cxn>
                <a:cxn ang="0">
                  <a:pos x="1" y="31"/>
                </a:cxn>
              </a:cxnLst>
              <a:rect l="0" t="0" r="r" b="b"/>
              <a:pathLst>
                <a:path w="33" h="36">
                  <a:moveTo>
                    <a:pt x="1" y="31"/>
                  </a:moveTo>
                  <a:lnTo>
                    <a:pt x="18" y="32"/>
                  </a:lnTo>
                  <a:lnTo>
                    <a:pt x="33" y="14"/>
                  </a:lnTo>
                  <a:lnTo>
                    <a:pt x="17" y="0"/>
                  </a:lnTo>
                  <a:lnTo>
                    <a:pt x="2" y="19"/>
                  </a:lnTo>
                  <a:lnTo>
                    <a:pt x="20" y="20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3" y="34"/>
                  </a:lnTo>
                  <a:lnTo>
                    <a:pt x="10" y="36"/>
                  </a:lnTo>
                  <a:lnTo>
                    <a:pt x="18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5" name="Freeform 79"/>
            <p:cNvSpPr>
              <a:spLocks/>
            </p:cNvSpPr>
            <p:nvPr/>
          </p:nvSpPr>
          <p:spPr bwMode="auto">
            <a:xfrm>
              <a:off x="5403" y="2012"/>
              <a:ext cx="15" cy="16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2" y="16"/>
                </a:cxn>
                <a:cxn ang="0">
                  <a:pos x="13" y="32"/>
                </a:cxn>
                <a:cxn ang="0">
                  <a:pos x="32" y="21"/>
                </a:cxn>
                <a:cxn ang="0">
                  <a:pos x="20" y="5"/>
                </a:cxn>
                <a:cxn ang="0">
                  <a:pos x="17" y="1"/>
                </a:cxn>
                <a:cxn ang="0">
                  <a:pos x="20" y="5"/>
                </a:cxn>
                <a:cxn ang="0">
                  <a:pos x="13" y="0"/>
                </a:cxn>
                <a:cxn ang="0">
                  <a:pos x="6" y="1"/>
                </a:cxn>
                <a:cxn ang="0">
                  <a:pos x="0" y="8"/>
                </a:cxn>
                <a:cxn ang="0">
                  <a:pos x="2" y="16"/>
                </a:cxn>
                <a:cxn ang="0">
                  <a:pos x="5" y="20"/>
                </a:cxn>
              </a:cxnLst>
              <a:rect l="0" t="0" r="r" b="b"/>
              <a:pathLst>
                <a:path w="32" h="32">
                  <a:moveTo>
                    <a:pt x="5" y="20"/>
                  </a:moveTo>
                  <a:lnTo>
                    <a:pt x="2" y="16"/>
                  </a:lnTo>
                  <a:lnTo>
                    <a:pt x="13" y="32"/>
                  </a:lnTo>
                  <a:lnTo>
                    <a:pt x="32" y="21"/>
                  </a:lnTo>
                  <a:lnTo>
                    <a:pt x="20" y="5"/>
                  </a:lnTo>
                  <a:lnTo>
                    <a:pt x="17" y="1"/>
                  </a:lnTo>
                  <a:lnTo>
                    <a:pt x="20" y="5"/>
                  </a:lnTo>
                  <a:lnTo>
                    <a:pt x="13" y="0"/>
                  </a:lnTo>
                  <a:lnTo>
                    <a:pt x="6" y="1"/>
                  </a:lnTo>
                  <a:lnTo>
                    <a:pt x="0" y="8"/>
                  </a:lnTo>
                  <a:lnTo>
                    <a:pt x="2" y="16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6" name="Freeform 80"/>
            <p:cNvSpPr>
              <a:spLocks/>
            </p:cNvSpPr>
            <p:nvPr/>
          </p:nvSpPr>
          <p:spPr bwMode="auto">
            <a:xfrm>
              <a:off x="5401" y="2010"/>
              <a:ext cx="10" cy="12"/>
            </a:xfrm>
            <a:custGeom>
              <a:avLst/>
              <a:gdLst/>
              <a:ahLst/>
              <a:cxnLst>
                <a:cxn ang="0">
                  <a:pos x="10" y="24"/>
                </a:cxn>
                <a:cxn ang="0">
                  <a:pos x="5" y="21"/>
                </a:cxn>
                <a:cxn ang="0">
                  <a:pos x="8" y="24"/>
                </a:cxn>
                <a:cxn ang="0">
                  <a:pos x="20" y="5"/>
                </a:cxn>
                <a:cxn ang="0">
                  <a:pos x="16" y="3"/>
                </a:cxn>
                <a:cxn ang="0">
                  <a:pos x="10" y="0"/>
                </a:cxn>
                <a:cxn ang="0">
                  <a:pos x="16" y="3"/>
                </a:cxn>
                <a:cxn ang="0">
                  <a:pos x="8" y="2"/>
                </a:cxn>
                <a:cxn ang="0">
                  <a:pos x="2" y="6"/>
                </a:cxn>
                <a:cxn ang="0">
                  <a:pos x="0" y="14"/>
                </a:cxn>
                <a:cxn ang="0">
                  <a:pos x="5" y="21"/>
                </a:cxn>
                <a:cxn ang="0">
                  <a:pos x="10" y="24"/>
                </a:cxn>
              </a:cxnLst>
              <a:rect l="0" t="0" r="r" b="b"/>
              <a:pathLst>
                <a:path w="20" h="24">
                  <a:moveTo>
                    <a:pt x="10" y="24"/>
                  </a:moveTo>
                  <a:lnTo>
                    <a:pt x="5" y="21"/>
                  </a:lnTo>
                  <a:lnTo>
                    <a:pt x="8" y="24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16" y="3"/>
                  </a:lnTo>
                  <a:lnTo>
                    <a:pt x="8" y="2"/>
                  </a:lnTo>
                  <a:lnTo>
                    <a:pt x="2" y="6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7" name="Freeform 81"/>
            <p:cNvSpPr>
              <a:spLocks/>
            </p:cNvSpPr>
            <p:nvPr/>
          </p:nvSpPr>
          <p:spPr bwMode="auto">
            <a:xfrm>
              <a:off x="5365" y="2010"/>
              <a:ext cx="41" cy="12"/>
            </a:xfrm>
            <a:custGeom>
              <a:avLst/>
              <a:gdLst/>
              <a:ahLst/>
              <a:cxnLst>
                <a:cxn ang="0">
                  <a:pos x="12" y="24"/>
                </a:cxn>
                <a:cxn ang="0">
                  <a:pos x="12" y="24"/>
                </a:cxn>
                <a:cxn ang="0">
                  <a:pos x="83" y="24"/>
                </a:cxn>
                <a:cxn ang="0">
                  <a:pos x="83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4" y="20"/>
                </a:cxn>
                <a:cxn ang="0">
                  <a:pos x="12" y="24"/>
                </a:cxn>
              </a:cxnLst>
              <a:rect l="0" t="0" r="r" b="b"/>
              <a:pathLst>
                <a:path w="83" h="24">
                  <a:moveTo>
                    <a:pt x="12" y="24"/>
                  </a:moveTo>
                  <a:lnTo>
                    <a:pt x="12" y="24"/>
                  </a:lnTo>
                  <a:lnTo>
                    <a:pt x="83" y="24"/>
                  </a:lnTo>
                  <a:lnTo>
                    <a:pt x="83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8" name="Freeform 82"/>
            <p:cNvSpPr>
              <a:spLocks/>
            </p:cNvSpPr>
            <p:nvPr/>
          </p:nvSpPr>
          <p:spPr bwMode="auto">
            <a:xfrm>
              <a:off x="5351" y="2010"/>
              <a:ext cx="19" cy="12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1" y="24"/>
                </a:cxn>
                <a:cxn ang="0">
                  <a:pos x="38" y="24"/>
                </a:cxn>
                <a:cxn ang="0">
                  <a:pos x="38" y="0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4"/>
                </a:cxn>
                <a:cxn ang="0">
                  <a:pos x="20" y="18"/>
                </a:cxn>
              </a:cxnLst>
              <a:rect l="0" t="0" r="r" b="b"/>
              <a:pathLst>
                <a:path w="38" h="24">
                  <a:moveTo>
                    <a:pt x="20" y="18"/>
                  </a:moveTo>
                  <a:lnTo>
                    <a:pt x="11" y="24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11" y="0"/>
                  </a:lnTo>
                  <a:lnTo>
                    <a:pt x="3" y="6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59" name="Freeform 83"/>
            <p:cNvSpPr>
              <a:spLocks/>
            </p:cNvSpPr>
            <p:nvPr/>
          </p:nvSpPr>
          <p:spPr bwMode="auto">
            <a:xfrm>
              <a:off x="5346" y="2013"/>
              <a:ext cx="15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30"/>
                </a:cxn>
                <a:cxn ang="0">
                  <a:pos x="32" y="12"/>
                </a:cxn>
                <a:cxn ang="0">
                  <a:pos x="15" y="0"/>
                </a:cxn>
                <a:cxn ang="0">
                  <a:pos x="2" y="19"/>
                </a:cxn>
                <a:cxn ang="0">
                  <a:pos x="19" y="19"/>
                </a:cxn>
                <a:cxn ang="0">
                  <a:pos x="2" y="19"/>
                </a:cxn>
                <a:cxn ang="0">
                  <a:pos x="0" y="27"/>
                </a:cxn>
                <a:cxn ang="0">
                  <a:pos x="5" y="33"/>
                </a:cxn>
                <a:cxn ang="0">
                  <a:pos x="11" y="34"/>
                </a:cxn>
                <a:cxn ang="0">
                  <a:pos x="18" y="30"/>
                </a:cxn>
                <a:cxn ang="0">
                  <a:pos x="0" y="30"/>
                </a:cxn>
              </a:cxnLst>
              <a:rect l="0" t="0" r="r" b="b"/>
              <a:pathLst>
                <a:path w="32" h="34">
                  <a:moveTo>
                    <a:pt x="0" y="30"/>
                  </a:moveTo>
                  <a:lnTo>
                    <a:pt x="18" y="30"/>
                  </a:lnTo>
                  <a:lnTo>
                    <a:pt x="32" y="12"/>
                  </a:lnTo>
                  <a:lnTo>
                    <a:pt x="15" y="0"/>
                  </a:lnTo>
                  <a:lnTo>
                    <a:pt x="2" y="19"/>
                  </a:lnTo>
                  <a:lnTo>
                    <a:pt x="19" y="19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5" y="33"/>
                  </a:lnTo>
                  <a:lnTo>
                    <a:pt x="11" y="34"/>
                  </a:lnTo>
                  <a:lnTo>
                    <a:pt x="18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0" name="Freeform 84"/>
            <p:cNvSpPr>
              <a:spLocks/>
            </p:cNvSpPr>
            <p:nvPr/>
          </p:nvSpPr>
          <p:spPr bwMode="auto">
            <a:xfrm>
              <a:off x="5339" y="2012"/>
              <a:ext cx="16" cy="16"/>
            </a:xfrm>
            <a:custGeom>
              <a:avLst/>
              <a:gdLst/>
              <a:ahLst/>
              <a:cxnLst>
                <a:cxn ang="0">
                  <a:pos x="4" y="20"/>
                </a:cxn>
                <a:cxn ang="0">
                  <a:pos x="1" y="16"/>
                </a:cxn>
                <a:cxn ang="0">
                  <a:pos x="12" y="32"/>
                </a:cxn>
                <a:cxn ang="0">
                  <a:pos x="31" y="21"/>
                </a:cxn>
                <a:cxn ang="0">
                  <a:pos x="19" y="5"/>
                </a:cxn>
                <a:cxn ang="0">
                  <a:pos x="16" y="1"/>
                </a:cxn>
                <a:cxn ang="0">
                  <a:pos x="19" y="5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4" y="20"/>
                </a:cxn>
              </a:cxnLst>
              <a:rect l="0" t="0" r="r" b="b"/>
              <a:pathLst>
                <a:path w="31" h="32">
                  <a:moveTo>
                    <a:pt x="4" y="20"/>
                  </a:moveTo>
                  <a:lnTo>
                    <a:pt x="1" y="16"/>
                  </a:lnTo>
                  <a:lnTo>
                    <a:pt x="12" y="32"/>
                  </a:lnTo>
                  <a:lnTo>
                    <a:pt x="31" y="21"/>
                  </a:lnTo>
                  <a:lnTo>
                    <a:pt x="19" y="5"/>
                  </a:lnTo>
                  <a:lnTo>
                    <a:pt x="16" y="1"/>
                  </a:lnTo>
                  <a:lnTo>
                    <a:pt x="19" y="5"/>
                  </a:lnTo>
                  <a:lnTo>
                    <a:pt x="12" y="0"/>
                  </a:lnTo>
                  <a:lnTo>
                    <a:pt x="6" y="1"/>
                  </a:lnTo>
                  <a:lnTo>
                    <a:pt x="0" y="8"/>
                  </a:lnTo>
                  <a:lnTo>
                    <a:pt x="1" y="16"/>
                  </a:lnTo>
                  <a:lnTo>
                    <a:pt x="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1" name="Freeform 85"/>
            <p:cNvSpPr>
              <a:spLocks/>
            </p:cNvSpPr>
            <p:nvPr/>
          </p:nvSpPr>
          <p:spPr bwMode="auto">
            <a:xfrm>
              <a:off x="5338" y="2010"/>
              <a:ext cx="9" cy="12"/>
            </a:xfrm>
            <a:custGeom>
              <a:avLst/>
              <a:gdLst/>
              <a:ahLst/>
              <a:cxnLst>
                <a:cxn ang="0">
                  <a:pos x="11" y="24"/>
                </a:cxn>
                <a:cxn ang="0">
                  <a:pos x="5" y="21"/>
                </a:cxn>
                <a:cxn ang="0">
                  <a:pos x="8" y="24"/>
                </a:cxn>
                <a:cxn ang="0">
                  <a:pos x="20" y="5"/>
                </a:cxn>
                <a:cxn ang="0">
                  <a:pos x="16" y="3"/>
                </a:cxn>
                <a:cxn ang="0">
                  <a:pos x="11" y="0"/>
                </a:cxn>
                <a:cxn ang="0">
                  <a:pos x="16" y="3"/>
                </a:cxn>
                <a:cxn ang="0">
                  <a:pos x="8" y="2"/>
                </a:cxn>
                <a:cxn ang="0">
                  <a:pos x="3" y="6"/>
                </a:cxn>
                <a:cxn ang="0">
                  <a:pos x="0" y="14"/>
                </a:cxn>
                <a:cxn ang="0">
                  <a:pos x="5" y="21"/>
                </a:cxn>
                <a:cxn ang="0">
                  <a:pos x="11" y="24"/>
                </a:cxn>
              </a:cxnLst>
              <a:rect l="0" t="0" r="r" b="b"/>
              <a:pathLst>
                <a:path w="20" h="24">
                  <a:moveTo>
                    <a:pt x="11" y="24"/>
                  </a:moveTo>
                  <a:lnTo>
                    <a:pt x="5" y="21"/>
                  </a:lnTo>
                  <a:lnTo>
                    <a:pt x="8" y="24"/>
                  </a:lnTo>
                  <a:lnTo>
                    <a:pt x="20" y="5"/>
                  </a:lnTo>
                  <a:lnTo>
                    <a:pt x="16" y="3"/>
                  </a:lnTo>
                  <a:lnTo>
                    <a:pt x="11" y="0"/>
                  </a:lnTo>
                  <a:lnTo>
                    <a:pt x="16" y="3"/>
                  </a:lnTo>
                  <a:lnTo>
                    <a:pt x="8" y="2"/>
                  </a:lnTo>
                  <a:lnTo>
                    <a:pt x="3" y="6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2" name="Freeform 86"/>
            <p:cNvSpPr>
              <a:spLocks/>
            </p:cNvSpPr>
            <p:nvPr/>
          </p:nvSpPr>
          <p:spPr bwMode="auto">
            <a:xfrm>
              <a:off x="5324" y="2010"/>
              <a:ext cx="19" cy="12"/>
            </a:xfrm>
            <a:custGeom>
              <a:avLst/>
              <a:gdLst/>
              <a:ahLst/>
              <a:cxnLst>
                <a:cxn ang="0">
                  <a:pos x="19" y="18"/>
                </a:cxn>
                <a:cxn ang="0">
                  <a:pos x="11" y="24"/>
                </a:cxn>
                <a:cxn ang="0">
                  <a:pos x="37" y="24"/>
                </a:cxn>
                <a:cxn ang="0">
                  <a:pos x="37" y="0"/>
                </a:cxn>
                <a:cxn ang="0">
                  <a:pos x="11" y="0"/>
                </a:cxn>
                <a:cxn ang="0">
                  <a:pos x="3" y="6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4"/>
                </a:cxn>
                <a:cxn ang="0">
                  <a:pos x="19" y="18"/>
                </a:cxn>
              </a:cxnLst>
              <a:rect l="0" t="0" r="r" b="b"/>
              <a:pathLst>
                <a:path w="37" h="24">
                  <a:moveTo>
                    <a:pt x="19" y="18"/>
                  </a:moveTo>
                  <a:lnTo>
                    <a:pt x="11" y="24"/>
                  </a:lnTo>
                  <a:lnTo>
                    <a:pt x="37" y="24"/>
                  </a:lnTo>
                  <a:lnTo>
                    <a:pt x="37" y="0"/>
                  </a:lnTo>
                  <a:lnTo>
                    <a:pt x="11" y="0"/>
                  </a:lnTo>
                  <a:lnTo>
                    <a:pt x="3" y="6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4"/>
                  </a:lnTo>
                  <a:lnTo>
                    <a:pt x="19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3" name="Freeform 87"/>
            <p:cNvSpPr>
              <a:spLocks/>
            </p:cNvSpPr>
            <p:nvPr/>
          </p:nvSpPr>
          <p:spPr bwMode="auto">
            <a:xfrm>
              <a:off x="5319" y="2013"/>
              <a:ext cx="15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8" y="30"/>
                </a:cxn>
                <a:cxn ang="0">
                  <a:pos x="31" y="12"/>
                </a:cxn>
                <a:cxn ang="0">
                  <a:pos x="15" y="0"/>
                </a:cxn>
                <a:cxn ang="0">
                  <a:pos x="1" y="19"/>
                </a:cxn>
                <a:cxn ang="0">
                  <a:pos x="19" y="19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5" y="33"/>
                </a:cxn>
                <a:cxn ang="0">
                  <a:pos x="11" y="34"/>
                </a:cxn>
                <a:cxn ang="0">
                  <a:pos x="18" y="30"/>
                </a:cxn>
                <a:cxn ang="0">
                  <a:pos x="0" y="30"/>
                </a:cxn>
              </a:cxnLst>
              <a:rect l="0" t="0" r="r" b="b"/>
              <a:pathLst>
                <a:path w="31" h="34">
                  <a:moveTo>
                    <a:pt x="0" y="30"/>
                  </a:moveTo>
                  <a:lnTo>
                    <a:pt x="18" y="30"/>
                  </a:lnTo>
                  <a:lnTo>
                    <a:pt x="31" y="12"/>
                  </a:lnTo>
                  <a:lnTo>
                    <a:pt x="15" y="0"/>
                  </a:lnTo>
                  <a:lnTo>
                    <a:pt x="1" y="19"/>
                  </a:lnTo>
                  <a:lnTo>
                    <a:pt x="19" y="19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5" y="33"/>
                  </a:lnTo>
                  <a:lnTo>
                    <a:pt x="11" y="34"/>
                  </a:lnTo>
                  <a:lnTo>
                    <a:pt x="18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4" name="Freeform 88"/>
            <p:cNvSpPr>
              <a:spLocks/>
            </p:cNvSpPr>
            <p:nvPr/>
          </p:nvSpPr>
          <p:spPr bwMode="auto">
            <a:xfrm>
              <a:off x="5312" y="2012"/>
              <a:ext cx="16" cy="16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1" y="16"/>
                </a:cxn>
                <a:cxn ang="0">
                  <a:pos x="12" y="32"/>
                </a:cxn>
                <a:cxn ang="0">
                  <a:pos x="31" y="21"/>
                </a:cxn>
                <a:cxn ang="0">
                  <a:pos x="19" y="5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12" y="0"/>
                </a:cxn>
                <a:cxn ang="0">
                  <a:pos x="5" y="1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7" y="21"/>
                </a:cxn>
              </a:cxnLst>
              <a:rect l="0" t="0" r="r" b="b"/>
              <a:pathLst>
                <a:path w="31" h="32">
                  <a:moveTo>
                    <a:pt x="7" y="21"/>
                  </a:moveTo>
                  <a:lnTo>
                    <a:pt x="1" y="16"/>
                  </a:lnTo>
                  <a:lnTo>
                    <a:pt x="12" y="32"/>
                  </a:lnTo>
                  <a:lnTo>
                    <a:pt x="31" y="21"/>
                  </a:lnTo>
                  <a:lnTo>
                    <a:pt x="19" y="5"/>
                  </a:lnTo>
                  <a:lnTo>
                    <a:pt x="13" y="0"/>
                  </a:lnTo>
                  <a:lnTo>
                    <a:pt x="19" y="5"/>
                  </a:lnTo>
                  <a:lnTo>
                    <a:pt x="12" y="0"/>
                  </a:lnTo>
                  <a:lnTo>
                    <a:pt x="5" y="1"/>
                  </a:lnTo>
                  <a:lnTo>
                    <a:pt x="0" y="8"/>
                  </a:lnTo>
                  <a:lnTo>
                    <a:pt x="1" y="16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5" name="Freeform 89"/>
            <p:cNvSpPr>
              <a:spLocks/>
            </p:cNvSpPr>
            <p:nvPr/>
          </p:nvSpPr>
          <p:spPr bwMode="auto">
            <a:xfrm>
              <a:off x="5309" y="2010"/>
              <a:ext cx="10" cy="12"/>
            </a:xfrm>
            <a:custGeom>
              <a:avLst/>
              <a:gdLst/>
              <a:ahLst/>
              <a:cxnLst>
                <a:cxn ang="0">
                  <a:pos x="10" y="24"/>
                </a:cxn>
                <a:cxn ang="0">
                  <a:pos x="7" y="22"/>
                </a:cxn>
                <a:cxn ang="0">
                  <a:pos x="13" y="25"/>
                </a:cxn>
                <a:cxn ang="0">
                  <a:pos x="19" y="4"/>
                </a:cxn>
                <a:cxn ang="0">
                  <a:pos x="14" y="2"/>
                </a:cxn>
                <a:cxn ang="0">
                  <a:pos x="10" y="0"/>
                </a:cxn>
                <a:cxn ang="0">
                  <a:pos x="14" y="2"/>
                </a:cxn>
                <a:cxn ang="0">
                  <a:pos x="4" y="3"/>
                </a:cxn>
                <a:cxn ang="0">
                  <a:pos x="0" y="9"/>
                </a:cxn>
                <a:cxn ang="0">
                  <a:pos x="0" y="17"/>
                </a:cxn>
                <a:cxn ang="0">
                  <a:pos x="7" y="22"/>
                </a:cxn>
                <a:cxn ang="0">
                  <a:pos x="10" y="24"/>
                </a:cxn>
              </a:cxnLst>
              <a:rect l="0" t="0" r="r" b="b"/>
              <a:pathLst>
                <a:path w="19" h="25">
                  <a:moveTo>
                    <a:pt x="10" y="24"/>
                  </a:moveTo>
                  <a:lnTo>
                    <a:pt x="7" y="22"/>
                  </a:lnTo>
                  <a:lnTo>
                    <a:pt x="13" y="25"/>
                  </a:lnTo>
                  <a:lnTo>
                    <a:pt x="19" y="4"/>
                  </a:lnTo>
                  <a:lnTo>
                    <a:pt x="14" y="2"/>
                  </a:lnTo>
                  <a:lnTo>
                    <a:pt x="10" y="0"/>
                  </a:lnTo>
                  <a:lnTo>
                    <a:pt x="14" y="2"/>
                  </a:lnTo>
                  <a:lnTo>
                    <a:pt x="4" y="3"/>
                  </a:lnTo>
                  <a:lnTo>
                    <a:pt x="0" y="9"/>
                  </a:lnTo>
                  <a:lnTo>
                    <a:pt x="0" y="17"/>
                  </a:lnTo>
                  <a:lnTo>
                    <a:pt x="7" y="2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6" name="Freeform 90"/>
            <p:cNvSpPr>
              <a:spLocks/>
            </p:cNvSpPr>
            <p:nvPr/>
          </p:nvSpPr>
          <p:spPr bwMode="auto">
            <a:xfrm>
              <a:off x="5296" y="2010"/>
              <a:ext cx="19" cy="12"/>
            </a:xfrm>
            <a:custGeom>
              <a:avLst/>
              <a:gdLst/>
              <a:ahLst/>
              <a:cxnLst>
                <a:cxn ang="0">
                  <a:pos x="20" y="18"/>
                </a:cxn>
                <a:cxn ang="0">
                  <a:pos x="12" y="24"/>
                </a:cxn>
                <a:cxn ang="0">
                  <a:pos x="38" y="24"/>
                </a:cxn>
                <a:cxn ang="0">
                  <a:pos x="38" y="0"/>
                </a:cxn>
                <a:cxn ang="0">
                  <a:pos x="12" y="0"/>
                </a:cxn>
                <a:cxn ang="0">
                  <a:pos x="4" y="6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4" y="20"/>
                </a:cxn>
                <a:cxn ang="0">
                  <a:pos x="12" y="24"/>
                </a:cxn>
                <a:cxn ang="0">
                  <a:pos x="20" y="18"/>
                </a:cxn>
              </a:cxnLst>
              <a:rect l="0" t="0" r="r" b="b"/>
              <a:pathLst>
                <a:path w="38" h="24">
                  <a:moveTo>
                    <a:pt x="20" y="18"/>
                  </a:moveTo>
                  <a:lnTo>
                    <a:pt x="12" y="24"/>
                  </a:lnTo>
                  <a:lnTo>
                    <a:pt x="38" y="24"/>
                  </a:lnTo>
                  <a:lnTo>
                    <a:pt x="38" y="0"/>
                  </a:lnTo>
                  <a:lnTo>
                    <a:pt x="12" y="0"/>
                  </a:lnTo>
                  <a:lnTo>
                    <a:pt x="4" y="6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2" y="24"/>
                  </a:lnTo>
                  <a:lnTo>
                    <a:pt x="20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7" name="Freeform 91"/>
            <p:cNvSpPr>
              <a:spLocks/>
            </p:cNvSpPr>
            <p:nvPr/>
          </p:nvSpPr>
          <p:spPr bwMode="auto">
            <a:xfrm>
              <a:off x="5290" y="2013"/>
              <a:ext cx="15" cy="17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7" y="30"/>
                </a:cxn>
                <a:cxn ang="0">
                  <a:pos x="31" y="12"/>
                </a:cxn>
                <a:cxn ang="0">
                  <a:pos x="15" y="0"/>
                </a:cxn>
                <a:cxn ang="0">
                  <a:pos x="1" y="19"/>
                </a:cxn>
                <a:cxn ang="0">
                  <a:pos x="18" y="19"/>
                </a:cxn>
                <a:cxn ang="0">
                  <a:pos x="1" y="19"/>
                </a:cxn>
                <a:cxn ang="0">
                  <a:pos x="0" y="27"/>
                </a:cxn>
                <a:cxn ang="0">
                  <a:pos x="4" y="33"/>
                </a:cxn>
                <a:cxn ang="0">
                  <a:pos x="10" y="34"/>
                </a:cxn>
                <a:cxn ang="0">
                  <a:pos x="17" y="30"/>
                </a:cxn>
                <a:cxn ang="0">
                  <a:pos x="0" y="30"/>
                </a:cxn>
              </a:cxnLst>
              <a:rect l="0" t="0" r="r" b="b"/>
              <a:pathLst>
                <a:path w="31" h="34">
                  <a:moveTo>
                    <a:pt x="0" y="30"/>
                  </a:moveTo>
                  <a:lnTo>
                    <a:pt x="17" y="30"/>
                  </a:lnTo>
                  <a:lnTo>
                    <a:pt x="31" y="12"/>
                  </a:lnTo>
                  <a:lnTo>
                    <a:pt x="15" y="0"/>
                  </a:lnTo>
                  <a:lnTo>
                    <a:pt x="1" y="19"/>
                  </a:lnTo>
                  <a:lnTo>
                    <a:pt x="18" y="19"/>
                  </a:lnTo>
                  <a:lnTo>
                    <a:pt x="1" y="19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0" y="34"/>
                  </a:lnTo>
                  <a:lnTo>
                    <a:pt x="17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8" name="Freeform 92"/>
            <p:cNvSpPr>
              <a:spLocks/>
            </p:cNvSpPr>
            <p:nvPr/>
          </p:nvSpPr>
          <p:spPr bwMode="auto">
            <a:xfrm>
              <a:off x="5284" y="2011"/>
              <a:ext cx="15" cy="17"/>
            </a:xfrm>
            <a:custGeom>
              <a:avLst/>
              <a:gdLst/>
              <a:ahLst/>
              <a:cxnLst>
                <a:cxn ang="0">
                  <a:pos x="10" y="23"/>
                </a:cxn>
                <a:cxn ang="0">
                  <a:pos x="1" y="17"/>
                </a:cxn>
                <a:cxn ang="0">
                  <a:pos x="13" y="33"/>
                </a:cxn>
                <a:cxn ang="0">
                  <a:pos x="31" y="22"/>
                </a:cxn>
                <a:cxn ang="0">
                  <a:pos x="20" y="6"/>
                </a:cxn>
                <a:cxn ang="0">
                  <a:pos x="10" y="0"/>
                </a:cxn>
                <a:cxn ang="0">
                  <a:pos x="20" y="6"/>
                </a:cxn>
                <a:cxn ang="0">
                  <a:pos x="13" y="1"/>
                </a:cxn>
                <a:cxn ang="0">
                  <a:pos x="6" y="2"/>
                </a:cxn>
                <a:cxn ang="0">
                  <a:pos x="0" y="9"/>
                </a:cxn>
                <a:cxn ang="0">
                  <a:pos x="1" y="17"/>
                </a:cxn>
                <a:cxn ang="0">
                  <a:pos x="10" y="23"/>
                </a:cxn>
              </a:cxnLst>
              <a:rect l="0" t="0" r="r" b="b"/>
              <a:pathLst>
                <a:path w="31" h="33">
                  <a:moveTo>
                    <a:pt x="10" y="23"/>
                  </a:moveTo>
                  <a:lnTo>
                    <a:pt x="1" y="17"/>
                  </a:lnTo>
                  <a:lnTo>
                    <a:pt x="13" y="33"/>
                  </a:lnTo>
                  <a:lnTo>
                    <a:pt x="31" y="22"/>
                  </a:lnTo>
                  <a:lnTo>
                    <a:pt x="20" y="6"/>
                  </a:lnTo>
                  <a:lnTo>
                    <a:pt x="10" y="0"/>
                  </a:lnTo>
                  <a:lnTo>
                    <a:pt x="20" y="6"/>
                  </a:lnTo>
                  <a:lnTo>
                    <a:pt x="13" y="1"/>
                  </a:lnTo>
                  <a:lnTo>
                    <a:pt x="6" y="2"/>
                  </a:lnTo>
                  <a:lnTo>
                    <a:pt x="0" y="9"/>
                  </a:lnTo>
                  <a:lnTo>
                    <a:pt x="1" y="17"/>
                  </a:lnTo>
                  <a:lnTo>
                    <a:pt x="1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9" name="Freeform 93"/>
            <p:cNvSpPr>
              <a:spLocks/>
            </p:cNvSpPr>
            <p:nvPr/>
          </p:nvSpPr>
          <p:spPr bwMode="auto">
            <a:xfrm>
              <a:off x="5248" y="2011"/>
              <a:ext cx="41" cy="12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1" y="23"/>
                </a:cxn>
                <a:cxn ang="0">
                  <a:pos x="80" y="23"/>
                </a:cxn>
                <a:cxn ang="0">
                  <a:pos x="80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3" y="3"/>
                </a:cxn>
                <a:cxn ang="0">
                  <a:pos x="0" y="11"/>
                </a:cxn>
                <a:cxn ang="0">
                  <a:pos x="3" y="19"/>
                </a:cxn>
                <a:cxn ang="0">
                  <a:pos x="11" y="23"/>
                </a:cxn>
                <a:cxn ang="0">
                  <a:pos x="23" y="11"/>
                </a:cxn>
              </a:cxnLst>
              <a:rect l="0" t="0" r="r" b="b"/>
              <a:pathLst>
                <a:path w="80" h="23">
                  <a:moveTo>
                    <a:pt x="23" y="11"/>
                  </a:moveTo>
                  <a:lnTo>
                    <a:pt x="11" y="23"/>
                  </a:lnTo>
                  <a:lnTo>
                    <a:pt x="80" y="23"/>
                  </a:lnTo>
                  <a:lnTo>
                    <a:pt x="80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3" y="3"/>
                  </a:lnTo>
                  <a:lnTo>
                    <a:pt x="0" y="11"/>
                  </a:lnTo>
                  <a:lnTo>
                    <a:pt x="3" y="19"/>
                  </a:lnTo>
                  <a:lnTo>
                    <a:pt x="11" y="23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0" name="Freeform 94"/>
            <p:cNvSpPr>
              <a:spLocks/>
            </p:cNvSpPr>
            <p:nvPr/>
          </p:nvSpPr>
          <p:spPr bwMode="auto">
            <a:xfrm>
              <a:off x="5248" y="2017"/>
              <a:ext cx="12" cy="271"/>
            </a:xfrm>
            <a:custGeom>
              <a:avLst/>
              <a:gdLst/>
              <a:ahLst/>
              <a:cxnLst>
                <a:cxn ang="0">
                  <a:pos x="11" y="518"/>
                </a:cxn>
                <a:cxn ang="0">
                  <a:pos x="23" y="530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530"/>
                </a:cxn>
                <a:cxn ang="0">
                  <a:pos x="11" y="541"/>
                </a:cxn>
                <a:cxn ang="0">
                  <a:pos x="0" y="530"/>
                </a:cxn>
                <a:cxn ang="0">
                  <a:pos x="3" y="538"/>
                </a:cxn>
                <a:cxn ang="0">
                  <a:pos x="11" y="541"/>
                </a:cxn>
                <a:cxn ang="0">
                  <a:pos x="19" y="538"/>
                </a:cxn>
                <a:cxn ang="0">
                  <a:pos x="23" y="530"/>
                </a:cxn>
                <a:cxn ang="0">
                  <a:pos x="11" y="518"/>
                </a:cxn>
              </a:cxnLst>
              <a:rect l="0" t="0" r="r" b="b"/>
              <a:pathLst>
                <a:path w="23" h="541">
                  <a:moveTo>
                    <a:pt x="11" y="518"/>
                  </a:moveTo>
                  <a:lnTo>
                    <a:pt x="23" y="53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30"/>
                  </a:lnTo>
                  <a:lnTo>
                    <a:pt x="11" y="541"/>
                  </a:lnTo>
                  <a:lnTo>
                    <a:pt x="0" y="530"/>
                  </a:lnTo>
                  <a:lnTo>
                    <a:pt x="3" y="538"/>
                  </a:lnTo>
                  <a:lnTo>
                    <a:pt x="11" y="541"/>
                  </a:lnTo>
                  <a:lnTo>
                    <a:pt x="19" y="538"/>
                  </a:lnTo>
                  <a:lnTo>
                    <a:pt x="23" y="530"/>
                  </a:lnTo>
                  <a:lnTo>
                    <a:pt x="11" y="5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1" name="Freeform 95"/>
            <p:cNvSpPr>
              <a:spLocks/>
            </p:cNvSpPr>
            <p:nvPr/>
          </p:nvSpPr>
          <p:spPr bwMode="auto">
            <a:xfrm>
              <a:off x="5254" y="2276"/>
              <a:ext cx="15" cy="12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19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19" y="23"/>
                </a:cxn>
                <a:cxn ang="0">
                  <a:pos x="27" y="20"/>
                </a:cxn>
                <a:cxn ang="0">
                  <a:pos x="30" y="12"/>
                </a:cxn>
                <a:cxn ang="0">
                  <a:pos x="27" y="4"/>
                </a:cxn>
                <a:cxn ang="0">
                  <a:pos x="19" y="0"/>
                </a:cxn>
              </a:cxnLst>
              <a:rect l="0" t="0" r="r" b="b"/>
              <a:pathLst>
                <a:path w="30" h="23">
                  <a:moveTo>
                    <a:pt x="19" y="0"/>
                  </a:moveTo>
                  <a:lnTo>
                    <a:pt x="19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19" y="23"/>
                  </a:lnTo>
                  <a:lnTo>
                    <a:pt x="27" y="20"/>
                  </a:lnTo>
                  <a:lnTo>
                    <a:pt x="30" y="12"/>
                  </a:lnTo>
                  <a:lnTo>
                    <a:pt x="2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2" name="Freeform 96"/>
            <p:cNvSpPr>
              <a:spLocks/>
            </p:cNvSpPr>
            <p:nvPr/>
          </p:nvSpPr>
          <p:spPr bwMode="auto">
            <a:xfrm>
              <a:off x="5407" y="2018"/>
              <a:ext cx="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6"/>
                </a:cxn>
                <a:cxn ang="0">
                  <a:pos x="11" y="513"/>
                </a:cxn>
                <a:cxn ang="0">
                  <a:pos x="0" y="529"/>
                </a:cxn>
                <a:cxn ang="0">
                  <a:pos x="0" y="0"/>
                </a:cxn>
              </a:cxnLst>
              <a:rect l="0" t="0" r="r" b="b"/>
              <a:pathLst>
                <a:path w="11" h="529">
                  <a:moveTo>
                    <a:pt x="0" y="0"/>
                  </a:moveTo>
                  <a:lnTo>
                    <a:pt x="11" y="16"/>
                  </a:lnTo>
                  <a:lnTo>
                    <a:pt x="11" y="513"/>
                  </a:lnTo>
                  <a:lnTo>
                    <a:pt x="0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3" name="Freeform 97"/>
            <p:cNvSpPr>
              <a:spLocks/>
            </p:cNvSpPr>
            <p:nvPr/>
          </p:nvSpPr>
          <p:spPr bwMode="auto">
            <a:xfrm>
              <a:off x="5344" y="2018"/>
              <a:ext cx="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6"/>
                </a:cxn>
                <a:cxn ang="0">
                  <a:pos x="11" y="513"/>
                </a:cxn>
                <a:cxn ang="0">
                  <a:pos x="0" y="529"/>
                </a:cxn>
                <a:cxn ang="0">
                  <a:pos x="0" y="0"/>
                </a:cxn>
              </a:cxnLst>
              <a:rect l="0" t="0" r="r" b="b"/>
              <a:pathLst>
                <a:path w="11" h="529">
                  <a:moveTo>
                    <a:pt x="0" y="0"/>
                  </a:moveTo>
                  <a:lnTo>
                    <a:pt x="11" y="16"/>
                  </a:lnTo>
                  <a:lnTo>
                    <a:pt x="11" y="513"/>
                  </a:lnTo>
                  <a:lnTo>
                    <a:pt x="0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4" name="Freeform 98"/>
            <p:cNvSpPr>
              <a:spLocks/>
            </p:cNvSpPr>
            <p:nvPr/>
          </p:nvSpPr>
          <p:spPr bwMode="auto">
            <a:xfrm>
              <a:off x="5317" y="2017"/>
              <a:ext cx="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16"/>
                </a:cxn>
                <a:cxn ang="0">
                  <a:pos x="11" y="514"/>
                </a:cxn>
                <a:cxn ang="0">
                  <a:pos x="0" y="530"/>
                </a:cxn>
                <a:cxn ang="0">
                  <a:pos x="0" y="0"/>
                </a:cxn>
              </a:cxnLst>
              <a:rect l="0" t="0" r="r" b="b"/>
              <a:pathLst>
                <a:path w="11" h="530">
                  <a:moveTo>
                    <a:pt x="0" y="0"/>
                  </a:moveTo>
                  <a:lnTo>
                    <a:pt x="11" y="16"/>
                  </a:lnTo>
                  <a:lnTo>
                    <a:pt x="11" y="514"/>
                  </a:ln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5" name="Freeform 99"/>
            <p:cNvSpPr>
              <a:spLocks/>
            </p:cNvSpPr>
            <p:nvPr/>
          </p:nvSpPr>
          <p:spPr bwMode="auto">
            <a:xfrm>
              <a:off x="5289" y="2017"/>
              <a:ext cx="5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12" y="514"/>
                </a:cxn>
                <a:cxn ang="0">
                  <a:pos x="0" y="530"/>
                </a:cxn>
                <a:cxn ang="0">
                  <a:pos x="0" y="0"/>
                </a:cxn>
              </a:cxnLst>
              <a:rect l="0" t="0" r="r" b="b"/>
              <a:pathLst>
                <a:path w="12" h="530">
                  <a:moveTo>
                    <a:pt x="0" y="0"/>
                  </a:moveTo>
                  <a:lnTo>
                    <a:pt x="12" y="16"/>
                  </a:lnTo>
                  <a:lnTo>
                    <a:pt x="12" y="514"/>
                  </a:ln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6" name="Freeform 100"/>
            <p:cNvSpPr>
              <a:spLocks/>
            </p:cNvSpPr>
            <p:nvPr/>
          </p:nvSpPr>
          <p:spPr bwMode="auto">
            <a:xfrm>
              <a:off x="5437" y="2017"/>
              <a:ext cx="5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12" y="514"/>
                </a:cxn>
                <a:cxn ang="0">
                  <a:pos x="0" y="530"/>
                </a:cxn>
                <a:cxn ang="0">
                  <a:pos x="0" y="0"/>
                </a:cxn>
              </a:cxnLst>
              <a:rect l="0" t="0" r="r" b="b"/>
              <a:pathLst>
                <a:path w="12" h="530">
                  <a:moveTo>
                    <a:pt x="0" y="0"/>
                  </a:moveTo>
                  <a:lnTo>
                    <a:pt x="12" y="16"/>
                  </a:lnTo>
                  <a:lnTo>
                    <a:pt x="12" y="514"/>
                  </a:ln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7" name="Freeform 101"/>
            <p:cNvSpPr>
              <a:spLocks/>
            </p:cNvSpPr>
            <p:nvPr/>
          </p:nvSpPr>
          <p:spPr bwMode="auto">
            <a:xfrm>
              <a:off x="5464" y="2017"/>
              <a:ext cx="6" cy="2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16"/>
                </a:cxn>
                <a:cxn ang="0">
                  <a:pos x="12" y="514"/>
                </a:cxn>
                <a:cxn ang="0">
                  <a:pos x="0" y="530"/>
                </a:cxn>
                <a:cxn ang="0">
                  <a:pos x="0" y="0"/>
                </a:cxn>
              </a:cxnLst>
              <a:rect l="0" t="0" r="r" b="b"/>
              <a:pathLst>
                <a:path w="12" h="530">
                  <a:moveTo>
                    <a:pt x="0" y="0"/>
                  </a:moveTo>
                  <a:lnTo>
                    <a:pt x="12" y="16"/>
                  </a:lnTo>
                  <a:lnTo>
                    <a:pt x="12" y="514"/>
                  </a:lnTo>
                  <a:lnTo>
                    <a:pt x="0" y="5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8" name="Freeform 102"/>
            <p:cNvSpPr>
              <a:spLocks/>
            </p:cNvSpPr>
            <p:nvPr/>
          </p:nvSpPr>
          <p:spPr bwMode="auto">
            <a:xfrm>
              <a:off x="5504" y="2019"/>
              <a:ext cx="113" cy="26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2"/>
                </a:cxn>
                <a:cxn ang="0">
                  <a:pos x="137" y="522"/>
                </a:cxn>
                <a:cxn ang="0">
                  <a:pos x="141" y="522"/>
                </a:cxn>
                <a:cxn ang="0">
                  <a:pos x="151" y="521"/>
                </a:cxn>
                <a:cxn ang="0">
                  <a:pos x="165" y="516"/>
                </a:cxn>
                <a:cxn ang="0">
                  <a:pos x="182" y="508"/>
                </a:cxn>
                <a:cxn ang="0">
                  <a:pos x="198" y="496"/>
                </a:cxn>
                <a:cxn ang="0">
                  <a:pos x="212" y="475"/>
                </a:cxn>
                <a:cxn ang="0">
                  <a:pos x="222" y="445"/>
                </a:cxn>
                <a:cxn ang="0">
                  <a:pos x="226" y="406"/>
                </a:cxn>
                <a:cxn ang="0">
                  <a:pos x="226" y="308"/>
                </a:cxn>
                <a:cxn ang="0">
                  <a:pos x="226" y="210"/>
                </a:cxn>
                <a:cxn ang="0">
                  <a:pos x="226" y="135"/>
                </a:cxn>
                <a:cxn ang="0">
                  <a:pos x="226" y="105"/>
                </a:cxn>
                <a:cxn ang="0">
                  <a:pos x="226" y="100"/>
                </a:cxn>
                <a:cxn ang="0">
                  <a:pos x="226" y="89"/>
                </a:cxn>
                <a:cxn ang="0">
                  <a:pos x="224" y="72"/>
                </a:cxn>
                <a:cxn ang="0">
                  <a:pos x="219" y="53"/>
                </a:cxn>
                <a:cxn ang="0">
                  <a:pos x="210" y="33"/>
                </a:cxn>
                <a:cxn ang="0">
                  <a:pos x="196" y="17"/>
                </a:cxn>
                <a:cxn ang="0">
                  <a:pos x="175" y="6"/>
                </a:cxn>
                <a:cxn ang="0">
                  <a:pos x="148" y="1"/>
                </a:cxn>
                <a:cxn ang="0">
                  <a:pos x="0" y="0"/>
                </a:cxn>
              </a:cxnLst>
              <a:rect l="0" t="0" r="r" b="b"/>
              <a:pathLst>
                <a:path w="226" h="522">
                  <a:moveTo>
                    <a:pt x="0" y="0"/>
                  </a:moveTo>
                  <a:lnTo>
                    <a:pt x="0" y="522"/>
                  </a:lnTo>
                  <a:lnTo>
                    <a:pt x="137" y="522"/>
                  </a:lnTo>
                  <a:lnTo>
                    <a:pt x="141" y="522"/>
                  </a:lnTo>
                  <a:lnTo>
                    <a:pt x="151" y="521"/>
                  </a:lnTo>
                  <a:lnTo>
                    <a:pt x="165" y="516"/>
                  </a:lnTo>
                  <a:lnTo>
                    <a:pt x="182" y="508"/>
                  </a:lnTo>
                  <a:lnTo>
                    <a:pt x="198" y="496"/>
                  </a:lnTo>
                  <a:lnTo>
                    <a:pt x="212" y="475"/>
                  </a:lnTo>
                  <a:lnTo>
                    <a:pt x="222" y="445"/>
                  </a:lnTo>
                  <a:lnTo>
                    <a:pt x="226" y="406"/>
                  </a:lnTo>
                  <a:lnTo>
                    <a:pt x="226" y="308"/>
                  </a:lnTo>
                  <a:lnTo>
                    <a:pt x="226" y="210"/>
                  </a:lnTo>
                  <a:lnTo>
                    <a:pt x="226" y="135"/>
                  </a:lnTo>
                  <a:lnTo>
                    <a:pt x="226" y="105"/>
                  </a:lnTo>
                  <a:lnTo>
                    <a:pt x="226" y="100"/>
                  </a:lnTo>
                  <a:lnTo>
                    <a:pt x="226" y="89"/>
                  </a:lnTo>
                  <a:lnTo>
                    <a:pt x="224" y="72"/>
                  </a:lnTo>
                  <a:lnTo>
                    <a:pt x="219" y="53"/>
                  </a:lnTo>
                  <a:lnTo>
                    <a:pt x="210" y="33"/>
                  </a:lnTo>
                  <a:lnTo>
                    <a:pt x="196" y="17"/>
                  </a:lnTo>
                  <a:lnTo>
                    <a:pt x="175" y="6"/>
                  </a:lnTo>
                  <a:lnTo>
                    <a:pt x="148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598C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9" name="Freeform 103"/>
            <p:cNvSpPr>
              <a:spLocks/>
            </p:cNvSpPr>
            <p:nvPr/>
          </p:nvSpPr>
          <p:spPr bwMode="auto">
            <a:xfrm>
              <a:off x="5498" y="2019"/>
              <a:ext cx="12" cy="267"/>
            </a:xfrm>
            <a:custGeom>
              <a:avLst/>
              <a:gdLst/>
              <a:ahLst/>
              <a:cxnLst>
                <a:cxn ang="0">
                  <a:pos x="11" y="511"/>
                </a:cxn>
                <a:cxn ang="0">
                  <a:pos x="23" y="522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11" y="534"/>
                </a:cxn>
                <a:cxn ang="0">
                  <a:pos x="0" y="522"/>
                </a:cxn>
                <a:cxn ang="0">
                  <a:pos x="3" y="530"/>
                </a:cxn>
                <a:cxn ang="0">
                  <a:pos x="11" y="534"/>
                </a:cxn>
                <a:cxn ang="0">
                  <a:pos x="19" y="530"/>
                </a:cxn>
                <a:cxn ang="0">
                  <a:pos x="23" y="522"/>
                </a:cxn>
                <a:cxn ang="0">
                  <a:pos x="11" y="511"/>
                </a:cxn>
              </a:cxnLst>
              <a:rect l="0" t="0" r="r" b="b"/>
              <a:pathLst>
                <a:path w="23" h="534">
                  <a:moveTo>
                    <a:pt x="11" y="511"/>
                  </a:moveTo>
                  <a:lnTo>
                    <a:pt x="23" y="522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522"/>
                  </a:lnTo>
                  <a:lnTo>
                    <a:pt x="11" y="534"/>
                  </a:lnTo>
                  <a:lnTo>
                    <a:pt x="0" y="522"/>
                  </a:lnTo>
                  <a:lnTo>
                    <a:pt x="3" y="530"/>
                  </a:lnTo>
                  <a:lnTo>
                    <a:pt x="11" y="534"/>
                  </a:lnTo>
                  <a:lnTo>
                    <a:pt x="19" y="530"/>
                  </a:lnTo>
                  <a:lnTo>
                    <a:pt x="23" y="522"/>
                  </a:lnTo>
                  <a:lnTo>
                    <a:pt x="11" y="5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0" name="Freeform 104"/>
            <p:cNvSpPr>
              <a:spLocks/>
            </p:cNvSpPr>
            <p:nvPr/>
          </p:nvSpPr>
          <p:spPr bwMode="auto">
            <a:xfrm>
              <a:off x="5504" y="2274"/>
              <a:ext cx="74" cy="12"/>
            </a:xfrm>
            <a:custGeom>
              <a:avLst/>
              <a:gdLst/>
              <a:ahLst/>
              <a:cxnLst>
                <a:cxn ang="0">
                  <a:pos x="137" y="1"/>
                </a:cxn>
                <a:cxn ang="0">
                  <a:pos x="137" y="0"/>
                </a:cxn>
                <a:cxn ang="0">
                  <a:pos x="0" y="0"/>
                </a:cxn>
                <a:cxn ang="0">
                  <a:pos x="0" y="23"/>
                </a:cxn>
                <a:cxn ang="0">
                  <a:pos x="137" y="23"/>
                </a:cxn>
                <a:cxn ang="0">
                  <a:pos x="137" y="22"/>
                </a:cxn>
                <a:cxn ang="0">
                  <a:pos x="137" y="23"/>
                </a:cxn>
                <a:cxn ang="0">
                  <a:pos x="145" y="19"/>
                </a:cxn>
                <a:cxn ang="0">
                  <a:pos x="149" y="11"/>
                </a:cxn>
                <a:cxn ang="0">
                  <a:pos x="145" y="3"/>
                </a:cxn>
                <a:cxn ang="0">
                  <a:pos x="137" y="0"/>
                </a:cxn>
                <a:cxn ang="0">
                  <a:pos x="137" y="1"/>
                </a:cxn>
              </a:cxnLst>
              <a:rect l="0" t="0" r="r" b="b"/>
              <a:pathLst>
                <a:path w="149" h="23">
                  <a:moveTo>
                    <a:pt x="137" y="1"/>
                  </a:moveTo>
                  <a:lnTo>
                    <a:pt x="137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37" y="23"/>
                  </a:lnTo>
                  <a:lnTo>
                    <a:pt x="137" y="22"/>
                  </a:lnTo>
                  <a:lnTo>
                    <a:pt x="137" y="23"/>
                  </a:lnTo>
                  <a:lnTo>
                    <a:pt x="145" y="19"/>
                  </a:lnTo>
                  <a:lnTo>
                    <a:pt x="149" y="11"/>
                  </a:lnTo>
                  <a:lnTo>
                    <a:pt x="145" y="3"/>
                  </a:lnTo>
                  <a:lnTo>
                    <a:pt x="137" y="0"/>
                  </a:lnTo>
                  <a:lnTo>
                    <a:pt x="137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1" name="Freeform 105"/>
            <p:cNvSpPr>
              <a:spLocks/>
            </p:cNvSpPr>
            <p:nvPr/>
          </p:nvSpPr>
          <p:spPr bwMode="auto">
            <a:xfrm>
              <a:off x="5573" y="2222"/>
              <a:ext cx="50" cy="6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77" y="0"/>
                </a:cxn>
                <a:cxn ang="0">
                  <a:pos x="75" y="38"/>
                </a:cxn>
                <a:cxn ang="0">
                  <a:pos x="65" y="64"/>
                </a:cxn>
                <a:cxn ang="0">
                  <a:pos x="53" y="83"/>
                </a:cxn>
                <a:cxn ang="0">
                  <a:pos x="39" y="93"/>
                </a:cxn>
                <a:cxn ang="0">
                  <a:pos x="24" y="100"/>
                </a:cxn>
                <a:cxn ang="0">
                  <a:pos x="12" y="105"/>
                </a:cxn>
                <a:cxn ang="0">
                  <a:pos x="4" y="106"/>
                </a:cxn>
                <a:cxn ang="0">
                  <a:pos x="0" y="106"/>
                </a:cxn>
                <a:cxn ang="0">
                  <a:pos x="0" y="127"/>
                </a:cxn>
                <a:cxn ang="0">
                  <a:pos x="4" y="127"/>
                </a:cxn>
                <a:cxn ang="0">
                  <a:pos x="16" y="125"/>
                </a:cxn>
                <a:cxn ang="0">
                  <a:pos x="31" y="121"/>
                </a:cxn>
                <a:cxn ang="0">
                  <a:pos x="51" y="112"/>
                </a:cxn>
                <a:cxn ang="0">
                  <a:pos x="69" y="97"/>
                </a:cxn>
                <a:cxn ang="0">
                  <a:pos x="85" y="74"/>
                </a:cxn>
                <a:cxn ang="0">
                  <a:pos x="96" y="40"/>
                </a:cxn>
                <a:cxn ang="0">
                  <a:pos x="100" y="0"/>
                </a:cxn>
                <a:cxn ang="0">
                  <a:pos x="100" y="0"/>
                </a:cxn>
                <a:cxn ang="0">
                  <a:pos x="77" y="0"/>
                </a:cxn>
              </a:cxnLst>
              <a:rect l="0" t="0" r="r" b="b"/>
              <a:pathLst>
                <a:path w="100" h="127">
                  <a:moveTo>
                    <a:pt x="77" y="0"/>
                  </a:moveTo>
                  <a:lnTo>
                    <a:pt x="77" y="0"/>
                  </a:lnTo>
                  <a:lnTo>
                    <a:pt x="75" y="38"/>
                  </a:lnTo>
                  <a:lnTo>
                    <a:pt x="65" y="64"/>
                  </a:lnTo>
                  <a:lnTo>
                    <a:pt x="53" y="83"/>
                  </a:lnTo>
                  <a:lnTo>
                    <a:pt x="39" y="93"/>
                  </a:lnTo>
                  <a:lnTo>
                    <a:pt x="24" y="100"/>
                  </a:lnTo>
                  <a:lnTo>
                    <a:pt x="12" y="105"/>
                  </a:lnTo>
                  <a:lnTo>
                    <a:pt x="4" y="106"/>
                  </a:lnTo>
                  <a:lnTo>
                    <a:pt x="0" y="106"/>
                  </a:lnTo>
                  <a:lnTo>
                    <a:pt x="0" y="127"/>
                  </a:lnTo>
                  <a:lnTo>
                    <a:pt x="4" y="127"/>
                  </a:lnTo>
                  <a:lnTo>
                    <a:pt x="16" y="125"/>
                  </a:lnTo>
                  <a:lnTo>
                    <a:pt x="31" y="121"/>
                  </a:lnTo>
                  <a:lnTo>
                    <a:pt x="51" y="112"/>
                  </a:lnTo>
                  <a:lnTo>
                    <a:pt x="69" y="97"/>
                  </a:lnTo>
                  <a:lnTo>
                    <a:pt x="85" y="74"/>
                  </a:lnTo>
                  <a:lnTo>
                    <a:pt x="96" y="4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2" name="Freeform 106"/>
            <p:cNvSpPr>
              <a:spLocks/>
            </p:cNvSpPr>
            <p:nvPr/>
          </p:nvSpPr>
          <p:spPr bwMode="auto">
            <a:xfrm>
              <a:off x="5611" y="2066"/>
              <a:ext cx="12" cy="15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2"/>
                </a:cxn>
                <a:cxn ang="0">
                  <a:pos x="0" y="42"/>
                </a:cxn>
                <a:cxn ang="0">
                  <a:pos x="0" y="117"/>
                </a:cxn>
                <a:cxn ang="0">
                  <a:pos x="0" y="215"/>
                </a:cxn>
                <a:cxn ang="0">
                  <a:pos x="0" y="313"/>
                </a:cxn>
                <a:cxn ang="0">
                  <a:pos x="23" y="313"/>
                </a:cxn>
                <a:cxn ang="0">
                  <a:pos x="23" y="215"/>
                </a:cxn>
                <a:cxn ang="0">
                  <a:pos x="23" y="117"/>
                </a:cxn>
                <a:cxn ang="0">
                  <a:pos x="23" y="42"/>
                </a:cxn>
                <a:cxn ang="0">
                  <a:pos x="23" y="12"/>
                </a:cxn>
                <a:cxn ang="0">
                  <a:pos x="22" y="12"/>
                </a:cxn>
                <a:cxn ang="0">
                  <a:pos x="23" y="12"/>
                </a:cxn>
                <a:cxn ang="0">
                  <a:pos x="20" y="4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2" y="12"/>
                </a:cxn>
              </a:cxnLst>
              <a:rect l="0" t="0" r="r" b="b"/>
              <a:pathLst>
                <a:path w="23" h="313">
                  <a:moveTo>
                    <a:pt x="2" y="12"/>
                  </a:moveTo>
                  <a:lnTo>
                    <a:pt x="0" y="12"/>
                  </a:lnTo>
                  <a:lnTo>
                    <a:pt x="0" y="42"/>
                  </a:lnTo>
                  <a:lnTo>
                    <a:pt x="0" y="117"/>
                  </a:lnTo>
                  <a:lnTo>
                    <a:pt x="0" y="215"/>
                  </a:lnTo>
                  <a:lnTo>
                    <a:pt x="0" y="313"/>
                  </a:lnTo>
                  <a:lnTo>
                    <a:pt x="23" y="313"/>
                  </a:lnTo>
                  <a:lnTo>
                    <a:pt x="23" y="215"/>
                  </a:lnTo>
                  <a:lnTo>
                    <a:pt x="23" y="117"/>
                  </a:lnTo>
                  <a:lnTo>
                    <a:pt x="23" y="4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3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3" name="Freeform 107"/>
            <p:cNvSpPr>
              <a:spLocks/>
            </p:cNvSpPr>
            <p:nvPr/>
          </p:nvSpPr>
          <p:spPr bwMode="auto">
            <a:xfrm>
              <a:off x="5572" y="2014"/>
              <a:ext cx="51" cy="57"/>
            </a:xfrm>
            <a:custGeom>
              <a:avLst/>
              <a:gdLst/>
              <a:ahLst/>
              <a:cxnLst>
                <a:cxn ang="0">
                  <a:pos x="12" y="23"/>
                </a:cxn>
                <a:cxn ang="0">
                  <a:pos x="12" y="23"/>
                </a:cxn>
                <a:cxn ang="0">
                  <a:pos x="36" y="27"/>
                </a:cxn>
                <a:cxn ang="0">
                  <a:pos x="53" y="36"/>
                </a:cxn>
                <a:cxn ang="0">
                  <a:pos x="65" y="50"/>
                </a:cxn>
                <a:cxn ang="0">
                  <a:pos x="73" y="67"/>
                </a:cxn>
                <a:cxn ang="0">
                  <a:pos x="77" y="85"/>
                </a:cxn>
                <a:cxn ang="0">
                  <a:pos x="80" y="100"/>
                </a:cxn>
                <a:cxn ang="0">
                  <a:pos x="78" y="111"/>
                </a:cxn>
                <a:cxn ang="0">
                  <a:pos x="80" y="116"/>
                </a:cxn>
                <a:cxn ang="0">
                  <a:pos x="100" y="116"/>
                </a:cxn>
                <a:cxn ang="0">
                  <a:pos x="101" y="111"/>
                </a:cxn>
                <a:cxn ang="0">
                  <a:pos x="100" y="100"/>
                </a:cxn>
                <a:cxn ang="0">
                  <a:pos x="98" y="82"/>
                </a:cxn>
                <a:cxn ang="0">
                  <a:pos x="93" y="60"/>
                </a:cxn>
                <a:cxn ang="0">
                  <a:pos x="83" y="38"/>
                </a:cxn>
                <a:cxn ang="0">
                  <a:pos x="67" y="20"/>
                </a:cxn>
                <a:cxn ang="0">
                  <a:pos x="43" y="6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4" y="4"/>
                </a:cxn>
                <a:cxn ang="0">
                  <a:pos x="0" y="12"/>
                </a:cxn>
                <a:cxn ang="0">
                  <a:pos x="4" y="20"/>
                </a:cxn>
                <a:cxn ang="0">
                  <a:pos x="12" y="23"/>
                </a:cxn>
              </a:cxnLst>
              <a:rect l="0" t="0" r="r" b="b"/>
              <a:pathLst>
                <a:path w="101" h="116">
                  <a:moveTo>
                    <a:pt x="12" y="23"/>
                  </a:moveTo>
                  <a:lnTo>
                    <a:pt x="12" y="23"/>
                  </a:lnTo>
                  <a:lnTo>
                    <a:pt x="36" y="27"/>
                  </a:lnTo>
                  <a:lnTo>
                    <a:pt x="53" y="36"/>
                  </a:lnTo>
                  <a:lnTo>
                    <a:pt x="65" y="50"/>
                  </a:lnTo>
                  <a:lnTo>
                    <a:pt x="73" y="67"/>
                  </a:lnTo>
                  <a:lnTo>
                    <a:pt x="77" y="85"/>
                  </a:lnTo>
                  <a:lnTo>
                    <a:pt x="80" y="100"/>
                  </a:lnTo>
                  <a:lnTo>
                    <a:pt x="78" y="111"/>
                  </a:lnTo>
                  <a:lnTo>
                    <a:pt x="80" y="116"/>
                  </a:lnTo>
                  <a:lnTo>
                    <a:pt x="100" y="116"/>
                  </a:lnTo>
                  <a:lnTo>
                    <a:pt x="101" y="111"/>
                  </a:lnTo>
                  <a:lnTo>
                    <a:pt x="100" y="100"/>
                  </a:lnTo>
                  <a:lnTo>
                    <a:pt x="98" y="82"/>
                  </a:lnTo>
                  <a:lnTo>
                    <a:pt x="93" y="60"/>
                  </a:lnTo>
                  <a:lnTo>
                    <a:pt x="83" y="38"/>
                  </a:lnTo>
                  <a:lnTo>
                    <a:pt x="67" y="20"/>
                  </a:lnTo>
                  <a:lnTo>
                    <a:pt x="43" y="6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lnTo>
                    <a:pt x="4" y="20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4" name="Freeform 108"/>
            <p:cNvSpPr>
              <a:spLocks/>
            </p:cNvSpPr>
            <p:nvPr/>
          </p:nvSpPr>
          <p:spPr bwMode="auto">
            <a:xfrm>
              <a:off x="5498" y="2013"/>
              <a:ext cx="80" cy="12"/>
            </a:xfrm>
            <a:custGeom>
              <a:avLst/>
              <a:gdLst/>
              <a:ahLst/>
              <a:cxnLst>
                <a:cxn ang="0">
                  <a:pos x="23" y="12"/>
                </a:cxn>
                <a:cxn ang="0">
                  <a:pos x="11" y="23"/>
                </a:cxn>
                <a:cxn ang="0">
                  <a:pos x="159" y="24"/>
                </a:cxn>
                <a:cxn ang="0">
                  <a:pos x="159" y="1"/>
                </a:cxn>
                <a:cxn ang="0">
                  <a:pos x="11" y="0"/>
                </a:cxn>
                <a:cxn ang="0">
                  <a:pos x="0" y="12"/>
                </a:cxn>
                <a:cxn ang="0">
                  <a:pos x="11" y="0"/>
                </a:cxn>
                <a:cxn ang="0">
                  <a:pos x="3" y="4"/>
                </a:cxn>
                <a:cxn ang="0">
                  <a:pos x="0" y="12"/>
                </a:cxn>
                <a:cxn ang="0">
                  <a:pos x="3" y="20"/>
                </a:cxn>
                <a:cxn ang="0">
                  <a:pos x="11" y="23"/>
                </a:cxn>
                <a:cxn ang="0">
                  <a:pos x="23" y="12"/>
                </a:cxn>
              </a:cxnLst>
              <a:rect l="0" t="0" r="r" b="b"/>
              <a:pathLst>
                <a:path w="159" h="24">
                  <a:moveTo>
                    <a:pt x="23" y="12"/>
                  </a:moveTo>
                  <a:lnTo>
                    <a:pt x="11" y="23"/>
                  </a:lnTo>
                  <a:lnTo>
                    <a:pt x="159" y="24"/>
                  </a:lnTo>
                  <a:lnTo>
                    <a:pt x="159" y="1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11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3" y="20"/>
                  </a:lnTo>
                  <a:lnTo>
                    <a:pt x="11" y="23"/>
                  </a:lnTo>
                  <a:lnTo>
                    <a:pt x="23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5" name="Freeform 109"/>
            <p:cNvSpPr>
              <a:spLocks/>
            </p:cNvSpPr>
            <p:nvPr/>
          </p:nvSpPr>
          <p:spPr bwMode="auto">
            <a:xfrm>
              <a:off x="5562" y="2025"/>
              <a:ext cx="40" cy="249"/>
            </a:xfrm>
            <a:custGeom>
              <a:avLst/>
              <a:gdLst/>
              <a:ahLst/>
              <a:cxnLst>
                <a:cxn ang="0">
                  <a:pos x="53" y="213"/>
                </a:cxn>
                <a:cxn ang="0">
                  <a:pos x="52" y="167"/>
                </a:cxn>
                <a:cxn ang="0">
                  <a:pos x="50" y="131"/>
                </a:cxn>
                <a:cxn ang="0">
                  <a:pos x="42" y="103"/>
                </a:cxn>
                <a:cxn ang="0">
                  <a:pos x="29" y="83"/>
                </a:cxn>
                <a:cxn ang="0">
                  <a:pos x="12" y="63"/>
                </a:cxn>
                <a:cxn ang="0">
                  <a:pos x="4" y="45"/>
                </a:cxn>
                <a:cxn ang="0">
                  <a:pos x="0" y="30"/>
                </a:cxn>
                <a:cxn ang="0">
                  <a:pos x="3" y="19"/>
                </a:cxn>
                <a:cxn ang="0">
                  <a:pos x="7" y="11"/>
                </a:cxn>
                <a:cxn ang="0">
                  <a:pos x="13" y="5"/>
                </a:cxn>
                <a:cxn ang="0">
                  <a:pos x="18" y="2"/>
                </a:cxn>
                <a:cxn ang="0">
                  <a:pos x="20" y="0"/>
                </a:cxn>
                <a:cxn ang="0">
                  <a:pos x="22" y="0"/>
                </a:cxn>
                <a:cxn ang="0">
                  <a:pos x="29" y="3"/>
                </a:cxn>
                <a:cxn ang="0">
                  <a:pos x="40" y="6"/>
                </a:cxn>
                <a:cxn ang="0">
                  <a:pos x="51" y="14"/>
                </a:cxn>
                <a:cxn ang="0">
                  <a:pos x="61" y="28"/>
                </a:cxn>
                <a:cxn ang="0">
                  <a:pos x="72" y="49"/>
                </a:cxn>
                <a:cxn ang="0">
                  <a:pos x="79" y="77"/>
                </a:cxn>
                <a:cxn ang="0">
                  <a:pos x="81" y="115"/>
                </a:cxn>
                <a:cxn ang="0">
                  <a:pos x="81" y="176"/>
                </a:cxn>
                <a:cxn ang="0">
                  <a:pos x="81" y="199"/>
                </a:cxn>
                <a:cxn ang="0">
                  <a:pos x="81" y="201"/>
                </a:cxn>
                <a:cxn ang="0">
                  <a:pos x="81" y="198"/>
                </a:cxn>
                <a:cxn ang="0">
                  <a:pos x="81" y="301"/>
                </a:cxn>
                <a:cxn ang="0">
                  <a:pos x="81" y="298"/>
                </a:cxn>
                <a:cxn ang="0">
                  <a:pos x="81" y="300"/>
                </a:cxn>
                <a:cxn ang="0">
                  <a:pos x="81" y="323"/>
                </a:cxn>
                <a:cxn ang="0">
                  <a:pos x="81" y="385"/>
                </a:cxn>
                <a:cxn ang="0">
                  <a:pos x="79" y="421"/>
                </a:cxn>
                <a:cxn ang="0">
                  <a:pos x="72" y="450"/>
                </a:cxn>
                <a:cxn ang="0">
                  <a:pos x="61" y="470"/>
                </a:cxn>
                <a:cxn ang="0">
                  <a:pos x="51" y="484"/>
                </a:cxn>
                <a:cxn ang="0">
                  <a:pos x="40" y="492"/>
                </a:cxn>
                <a:cxn ang="0">
                  <a:pos x="29" y="495"/>
                </a:cxn>
                <a:cxn ang="0">
                  <a:pos x="22" y="498"/>
                </a:cxn>
                <a:cxn ang="0">
                  <a:pos x="20" y="498"/>
                </a:cxn>
                <a:cxn ang="0">
                  <a:pos x="18" y="496"/>
                </a:cxn>
                <a:cxn ang="0">
                  <a:pos x="13" y="493"/>
                </a:cxn>
                <a:cxn ang="0">
                  <a:pos x="7" y="487"/>
                </a:cxn>
                <a:cxn ang="0">
                  <a:pos x="3" y="478"/>
                </a:cxn>
                <a:cxn ang="0">
                  <a:pos x="0" y="468"/>
                </a:cxn>
                <a:cxn ang="0">
                  <a:pos x="4" y="453"/>
                </a:cxn>
                <a:cxn ang="0">
                  <a:pos x="12" y="435"/>
                </a:cxn>
                <a:cxn ang="0">
                  <a:pos x="29" y="415"/>
                </a:cxn>
                <a:cxn ang="0">
                  <a:pos x="42" y="395"/>
                </a:cxn>
                <a:cxn ang="0">
                  <a:pos x="50" y="367"/>
                </a:cxn>
                <a:cxn ang="0">
                  <a:pos x="52" y="331"/>
                </a:cxn>
                <a:cxn ang="0">
                  <a:pos x="53" y="286"/>
                </a:cxn>
                <a:cxn ang="0">
                  <a:pos x="53" y="213"/>
                </a:cxn>
              </a:cxnLst>
              <a:rect l="0" t="0" r="r" b="b"/>
              <a:pathLst>
                <a:path w="81" h="498">
                  <a:moveTo>
                    <a:pt x="53" y="213"/>
                  </a:moveTo>
                  <a:lnTo>
                    <a:pt x="52" y="167"/>
                  </a:lnTo>
                  <a:lnTo>
                    <a:pt x="50" y="131"/>
                  </a:lnTo>
                  <a:lnTo>
                    <a:pt x="42" y="103"/>
                  </a:lnTo>
                  <a:lnTo>
                    <a:pt x="29" y="83"/>
                  </a:lnTo>
                  <a:lnTo>
                    <a:pt x="12" y="63"/>
                  </a:lnTo>
                  <a:lnTo>
                    <a:pt x="4" y="45"/>
                  </a:lnTo>
                  <a:lnTo>
                    <a:pt x="0" y="30"/>
                  </a:lnTo>
                  <a:lnTo>
                    <a:pt x="3" y="19"/>
                  </a:lnTo>
                  <a:lnTo>
                    <a:pt x="7" y="11"/>
                  </a:lnTo>
                  <a:lnTo>
                    <a:pt x="13" y="5"/>
                  </a:lnTo>
                  <a:lnTo>
                    <a:pt x="18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1" y="28"/>
                  </a:lnTo>
                  <a:lnTo>
                    <a:pt x="72" y="49"/>
                  </a:lnTo>
                  <a:lnTo>
                    <a:pt x="79" y="77"/>
                  </a:lnTo>
                  <a:lnTo>
                    <a:pt x="81" y="115"/>
                  </a:lnTo>
                  <a:lnTo>
                    <a:pt x="81" y="176"/>
                  </a:lnTo>
                  <a:lnTo>
                    <a:pt x="81" y="199"/>
                  </a:lnTo>
                  <a:lnTo>
                    <a:pt x="81" y="201"/>
                  </a:lnTo>
                  <a:lnTo>
                    <a:pt x="81" y="198"/>
                  </a:lnTo>
                  <a:lnTo>
                    <a:pt x="81" y="301"/>
                  </a:lnTo>
                  <a:lnTo>
                    <a:pt x="81" y="298"/>
                  </a:lnTo>
                  <a:lnTo>
                    <a:pt x="81" y="300"/>
                  </a:lnTo>
                  <a:lnTo>
                    <a:pt x="81" y="323"/>
                  </a:lnTo>
                  <a:lnTo>
                    <a:pt x="81" y="385"/>
                  </a:lnTo>
                  <a:lnTo>
                    <a:pt x="79" y="421"/>
                  </a:lnTo>
                  <a:lnTo>
                    <a:pt x="72" y="450"/>
                  </a:lnTo>
                  <a:lnTo>
                    <a:pt x="61" y="470"/>
                  </a:lnTo>
                  <a:lnTo>
                    <a:pt x="51" y="484"/>
                  </a:lnTo>
                  <a:lnTo>
                    <a:pt x="40" y="492"/>
                  </a:lnTo>
                  <a:lnTo>
                    <a:pt x="29" y="495"/>
                  </a:lnTo>
                  <a:lnTo>
                    <a:pt x="22" y="498"/>
                  </a:lnTo>
                  <a:lnTo>
                    <a:pt x="20" y="498"/>
                  </a:lnTo>
                  <a:lnTo>
                    <a:pt x="18" y="496"/>
                  </a:lnTo>
                  <a:lnTo>
                    <a:pt x="13" y="493"/>
                  </a:lnTo>
                  <a:lnTo>
                    <a:pt x="7" y="487"/>
                  </a:lnTo>
                  <a:lnTo>
                    <a:pt x="3" y="478"/>
                  </a:lnTo>
                  <a:lnTo>
                    <a:pt x="0" y="468"/>
                  </a:lnTo>
                  <a:lnTo>
                    <a:pt x="4" y="453"/>
                  </a:lnTo>
                  <a:lnTo>
                    <a:pt x="12" y="435"/>
                  </a:lnTo>
                  <a:lnTo>
                    <a:pt x="29" y="415"/>
                  </a:lnTo>
                  <a:lnTo>
                    <a:pt x="42" y="395"/>
                  </a:lnTo>
                  <a:lnTo>
                    <a:pt x="50" y="367"/>
                  </a:lnTo>
                  <a:lnTo>
                    <a:pt x="52" y="331"/>
                  </a:lnTo>
                  <a:lnTo>
                    <a:pt x="53" y="286"/>
                  </a:lnTo>
                  <a:lnTo>
                    <a:pt x="53" y="213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6" name="Freeform 110"/>
            <p:cNvSpPr>
              <a:spLocks/>
            </p:cNvSpPr>
            <p:nvPr/>
          </p:nvSpPr>
          <p:spPr bwMode="auto">
            <a:xfrm>
              <a:off x="2654" y="2119"/>
              <a:ext cx="95" cy="58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62" y="4"/>
                </a:cxn>
                <a:cxn ang="0">
                  <a:pos x="173" y="11"/>
                </a:cxn>
                <a:cxn ang="0">
                  <a:pos x="183" y="21"/>
                </a:cxn>
                <a:cxn ang="0">
                  <a:pos x="190" y="30"/>
                </a:cxn>
                <a:cxn ang="0">
                  <a:pos x="189" y="43"/>
                </a:cxn>
                <a:cxn ang="0">
                  <a:pos x="181" y="57"/>
                </a:cxn>
                <a:cxn ang="0">
                  <a:pos x="171" y="70"/>
                </a:cxn>
                <a:cxn ang="0">
                  <a:pos x="167" y="74"/>
                </a:cxn>
                <a:cxn ang="0">
                  <a:pos x="176" y="98"/>
                </a:cxn>
                <a:cxn ang="0">
                  <a:pos x="158" y="117"/>
                </a:cxn>
                <a:cxn ang="0">
                  <a:pos x="153" y="116"/>
                </a:cxn>
                <a:cxn ang="0">
                  <a:pos x="139" y="112"/>
                </a:cxn>
                <a:cxn ang="0">
                  <a:pos x="120" y="107"/>
                </a:cxn>
                <a:cxn ang="0">
                  <a:pos x="98" y="101"/>
                </a:cxn>
                <a:cxn ang="0">
                  <a:pos x="74" y="94"/>
                </a:cxn>
                <a:cxn ang="0">
                  <a:pos x="52" y="88"/>
                </a:cxn>
                <a:cxn ang="0">
                  <a:pos x="34" y="83"/>
                </a:cxn>
                <a:cxn ang="0">
                  <a:pos x="23" y="80"/>
                </a:cxn>
                <a:cxn ang="0">
                  <a:pos x="16" y="77"/>
                </a:cxn>
                <a:cxn ang="0">
                  <a:pos x="8" y="72"/>
                </a:cxn>
                <a:cxn ang="0">
                  <a:pos x="2" y="65"/>
                </a:cxn>
                <a:cxn ang="0">
                  <a:pos x="0" y="57"/>
                </a:cxn>
                <a:cxn ang="0">
                  <a:pos x="2" y="49"/>
                </a:cxn>
                <a:cxn ang="0">
                  <a:pos x="10" y="41"/>
                </a:cxn>
                <a:cxn ang="0">
                  <a:pos x="26" y="32"/>
                </a:cxn>
                <a:cxn ang="0">
                  <a:pos x="50" y="25"/>
                </a:cxn>
                <a:cxn ang="0">
                  <a:pos x="78" y="19"/>
                </a:cxn>
                <a:cxn ang="0">
                  <a:pos x="101" y="13"/>
                </a:cxn>
                <a:cxn ang="0">
                  <a:pos x="120" y="9"/>
                </a:cxn>
                <a:cxn ang="0">
                  <a:pos x="133" y="5"/>
                </a:cxn>
                <a:cxn ang="0">
                  <a:pos x="145" y="3"/>
                </a:cxn>
                <a:cxn ang="0">
                  <a:pos x="152" y="2"/>
                </a:cxn>
                <a:cxn ang="0">
                  <a:pos x="156" y="0"/>
                </a:cxn>
                <a:cxn ang="0">
                  <a:pos x="158" y="0"/>
                </a:cxn>
              </a:cxnLst>
              <a:rect l="0" t="0" r="r" b="b"/>
              <a:pathLst>
                <a:path w="190" h="117">
                  <a:moveTo>
                    <a:pt x="158" y="0"/>
                  </a:moveTo>
                  <a:lnTo>
                    <a:pt x="162" y="4"/>
                  </a:lnTo>
                  <a:lnTo>
                    <a:pt x="173" y="11"/>
                  </a:lnTo>
                  <a:lnTo>
                    <a:pt x="183" y="21"/>
                  </a:lnTo>
                  <a:lnTo>
                    <a:pt x="190" y="30"/>
                  </a:lnTo>
                  <a:lnTo>
                    <a:pt x="189" y="43"/>
                  </a:lnTo>
                  <a:lnTo>
                    <a:pt x="181" y="57"/>
                  </a:lnTo>
                  <a:lnTo>
                    <a:pt x="171" y="70"/>
                  </a:lnTo>
                  <a:lnTo>
                    <a:pt x="167" y="74"/>
                  </a:lnTo>
                  <a:lnTo>
                    <a:pt x="176" y="98"/>
                  </a:lnTo>
                  <a:lnTo>
                    <a:pt x="158" y="117"/>
                  </a:lnTo>
                  <a:lnTo>
                    <a:pt x="153" y="116"/>
                  </a:lnTo>
                  <a:lnTo>
                    <a:pt x="139" y="112"/>
                  </a:lnTo>
                  <a:lnTo>
                    <a:pt x="120" y="107"/>
                  </a:lnTo>
                  <a:lnTo>
                    <a:pt x="98" y="101"/>
                  </a:lnTo>
                  <a:lnTo>
                    <a:pt x="74" y="94"/>
                  </a:lnTo>
                  <a:lnTo>
                    <a:pt x="52" y="88"/>
                  </a:lnTo>
                  <a:lnTo>
                    <a:pt x="34" y="83"/>
                  </a:lnTo>
                  <a:lnTo>
                    <a:pt x="23" y="80"/>
                  </a:lnTo>
                  <a:lnTo>
                    <a:pt x="16" y="77"/>
                  </a:lnTo>
                  <a:lnTo>
                    <a:pt x="8" y="72"/>
                  </a:lnTo>
                  <a:lnTo>
                    <a:pt x="2" y="65"/>
                  </a:lnTo>
                  <a:lnTo>
                    <a:pt x="0" y="57"/>
                  </a:lnTo>
                  <a:lnTo>
                    <a:pt x="2" y="49"/>
                  </a:lnTo>
                  <a:lnTo>
                    <a:pt x="10" y="41"/>
                  </a:lnTo>
                  <a:lnTo>
                    <a:pt x="26" y="32"/>
                  </a:lnTo>
                  <a:lnTo>
                    <a:pt x="50" y="25"/>
                  </a:lnTo>
                  <a:lnTo>
                    <a:pt x="78" y="19"/>
                  </a:lnTo>
                  <a:lnTo>
                    <a:pt x="101" y="13"/>
                  </a:lnTo>
                  <a:lnTo>
                    <a:pt x="120" y="9"/>
                  </a:lnTo>
                  <a:lnTo>
                    <a:pt x="133" y="5"/>
                  </a:lnTo>
                  <a:lnTo>
                    <a:pt x="145" y="3"/>
                  </a:lnTo>
                  <a:lnTo>
                    <a:pt x="152" y="2"/>
                  </a:lnTo>
                  <a:lnTo>
                    <a:pt x="156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7" name="Freeform 111"/>
            <p:cNvSpPr>
              <a:spLocks/>
            </p:cNvSpPr>
            <p:nvPr/>
          </p:nvSpPr>
          <p:spPr bwMode="auto">
            <a:xfrm>
              <a:off x="2661" y="2130"/>
              <a:ext cx="87" cy="19"/>
            </a:xfrm>
            <a:custGeom>
              <a:avLst/>
              <a:gdLst/>
              <a:ahLst/>
              <a:cxnLst>
                <a:cxn ang="0">
                  <a:pos x="157" y="39"/>
                </a:cxn>
                <a:cxn ang="0">
                  <a:pos x="162" y="36"/>
                </a:cxn>
                <a:cxn ang="0">
                  <a:pos x="171" y="27"/>
                </a:cxn>
                <a:cxn ang="0">
                  <a:pos x="176" y="14"/>
                </a:cxn>
                <a:cxn ang="0">
                  <a:pos x="166" y="0"/>
                </a:cxn>
                <a:cxn ang="0">
                  <a:pos x="5" y="23"/>
                </a:cxn>
                <a:cxn ang="0">
                  <a:pos x="4" y="26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5" y="36"/>
                </a:cxn>
                <a:cxn ang="0">
                  <a:pos x="15" y="35"/>
                </a:cxn>
                <a:cxn ang="0">
                  <a:pos x="34" y="35"/>
                </a:cxn>
                <a:cxn ang="0">
                  <a:pos x="58" y="36"/>
                </a:cxn>
                <a:cxn ang="0">
                  <a:pos x="86" y="36"/>
                </a:cxn>
                <a:cxn ang="0">
                  <a:pos x="112" y="37"/>
                </a:cxn>
                <a:cxn ang="0">
                  <a:pos x="135" y="38"/>
                </a:cxn>
                <a:cxn ang="0">
                  <a:pos x="151" y="39"/>
                </a:cxn>
                <a:cxn ang="0">
                  <a:pos x="157" y="39"/>
                </a:cxn>
              </a:cxnLst>
              <a:rect l="0" t="0" r="r" b="b"/>
              <a:pathLst>
                <a:path w="176" h="39">
                  <a:moveTo>
                    <a:pt x="157" y="39"/>
                  </a:moveTo>
                  <a:lnTo>
                    <a:pt x="162" y="36"/>
                  </a:lnTo>
                  <a:lnTo>
                    <a:pt x="171" y="27"/>
                  </a:lnTo>
                  <a:lnTo>
                    <a:pt x="176" y="14"/>
                  </a:lnTo>
                  <a:lnTo>
                    <a:pt x="166" y="0"/>
                  </a:lnTo>
                  <a:lnTo>
                    <a:pt x="5" y="23"/>
                  </a:lnTo>
                  <a:lnTo>
                    <a:pt x="4" y="26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5" y="36"/>
                  </a:lnTo>
                  <a:lnTo>
                    <a:pt x="15" y="35"/>
                  </a:lnTo>
                  <a:lnTo>
                    <a:pt x="34" y="35"/>
                  </a:lnTo>
                  <a:lnTo>
                    <a:pt x="58" y="36"/>
                  </a:lnTo>
                  <a:lnTo>
                    <a:pt x="86" y="36"/>
                  </a:lnTo>
                  <a:lnTo>
                    <a:pt x="112" y="37"/>
                  </a:lnTo>
                  <a:lnTo>
                    <a:pt x="135" y="38"/>
                  </a:lnTo>
                  <a:lnTo>
                    <a:pt x="151" y="39"/>
                  </a:lnTo>
                  <a:lnTo>
                    <a:pt x="157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8" name="Freeform 112"/>
            <p:cNvSpPr>
              <a:spLocks/>
            </p:cNvSpPr>
            <p:nvPr/>
          </p:nvSpPr>
          <p:spPr bwMode="auto">
            <a:xfrm>
              <a:off x="2733" y="2017"/>
              <a:ext cx="329" cy="265"/>
            </a:xfrm>
            <a:custGeom>
              <a:avLst/>
              <a:gdLst/>
              <a:ahLst/>
              <a:cxnLst>
                <a:cxn ang="0">
                  <a:pos x="0" y="321"/>
                </a:cxn>
                <a:cxn ang="0">
                  <a:pos x="640" y="529"/>
                </a:cxn>
                <a:cxn ang="0">
                  <a:pos x="656" y="530"/>
                </a:cxn>
                <a:cxn ang="0">
                  <a:pos x="650" y="527"/>
                </a:cxn>
                <a:cxn ang="0">
                  <a:pos x="635" y="519"/>
                </a:cxn>
                <a:cxn ang="0">
                  <a:pos x="617" y="507"/>
                </a:cxn>
                <a:cxn ang="0">
                  <a:pos x="600" y="492"/>
                </a:cxn>
                <a:cxn ang="0">
                  <a:pos x="591" y="473"/>
                </a:cxn>
                <a:cxn ang="0">
                  <a:pos x="593" y="451"/>
                </a:cxn>
                <a:cxn ang="0">
                  <a:pos x="614" y="429"/>
                </a:cxn>
                <a:cxn ang="0">
                  <a:pos x="656" y="406"/>
                </a:cxn>
                <a:cxn ang="0">
                  <a:pos x="618" y="375"/>
                </a:cxn>
                <a:cxn ang="0">
                  <a:pos x="589" y="345"/>
                </a:cxn>
                <a:cxn ang="0">
                  <a:pos x="570" y="316"/>
                </a:cxn>
                <a:cxn ang="0">
                  <a:pos x="558" y="290"/>
                </a:cxn>
                <a:cxn ang="0">
                  <a:pos x="552" y="264"/>
                </a:cxn>
                <a:cxn ang="0">
                  <a:pos x="554" y="241"/>
                </a:cxn>
                <a:cxn ang="0">
                  <a:pos x="559" y="219"/>
                </a:cxn>
                <a:cxn ang="0">
                  <a:pos x="569" y="201"/>
                </a:cxn>
                <a:cxn ang="0">
                  <a:pos x="581" y="184"/>
                </a:cxn>
                <a:cxn ang="0">
                  <a:pos x="595" y="168"/>
                </a:cxn>
                <a:cxn ang="0">
                  <a:pos x="609" y="155"/>
                </a:cxn>
                <a:cxn ang="0">
                  <a:pos x="624" y="143"/>
                </a:cxn>
                <a:cxn ang="0">
                  <a:pos x="637" y="135"/>
                </a:cxn>
                <a:cxn ang="0">
                  <a:pos x="647" y="128"/>
                </a:cxn>
                <a:cxn ang="0">
                  <a:pos x="654" y="125"/>
                </a:cxn>
                <a:cxn ang="0">
                  <a:pos x="656" y="124"/>
                </a:cxn>
                <a:cxn ang="0">
                  <a:pos x="654" y="124"/>
                </a:cxn>
                <a:cxn ang="0">
                  <a:pos x="648" y="123"/>
                </a:cxn>
                <a:cxn ang="0">
                  <a:pos x="640" y="120"/>
                </a:cxn>
                <a:cxn ang="0">
                  <a:pos x="630" y="117"/>
                </a:cxn>
                <a:cxn ang="0">
                  <a:pos x="617" y="113"/>
                </a:cxn>
                <a:cxn ang="0">
                  <a:pos x="605" y="109"/>
                </a:cxn>
                <a:cxn ang="0">
                  <a:pos x="594" y="103"/>
                </a:cxn>
                <a:cxn ang="0">
                  <a:pos x="584" y="96"/>
                </a:cxn>
                <a:cxn ang="0">
                  <a:pos x="577" y="88"/>
                </a:cxn>
                <a:cxn ang="0">
                  <a:pos x="572" y="79"/>
                </a:cxn>
                <a:cxn ang="0">
                  <a:pos x="571" y="68"/>
                </a:cxn>
                <a:cxn ang="0">
                  <a:pos x="576" y="58"/>
                </a:cxn>
                <a:cxn ang="0">
                  <a:pos x="585" y="45"/>
                </a:cxn>
                <a:cxn ang="0">
                  <a:pos x="601" y="31"/>
                </a:cxn>
                <a:cxn ang="0">
                  <a:pos x="624" y="16"/>
                </a:cxn>
                <a:cxn ang="0">
                  <a:pos x="656" y="0"/>
                </a:cxn>
                <a:cxn ang="0">
                  <a:pos x="648" y="1"/>
                </a:cxn>
                <a:cxn ang="0">
                  <a:pos x="0" y="204"/>
                </a:cxn>
                <a:cxn ang="0">
                  <a:pos x="4" y="208"/>
                </a:cxn>
                <a:cxn ang="0">
                  <a:pos x="15" y="215"/>
                </a:cxn>
                <a:cxn ang="0">
                  <a:pos x="25" y="225"/>
                </a:cxn>
                <a:cxn ang="0">
                  <a:pos x="32" y="234"/>
                </a:cxn>
                <a:cxn ang="0">
                  <a:pos x="31" y="247"/>
                </a:cxn>
                <a:cxn ang="0">
                  <a:pos x="23" y="261"/>
                </a:cxn>
                <a:cxn ang="0">
                  <a:pos x="13" y="274"/>
                </a:cxn>
                <a:cxn ang="0">
                  <a:pos x="9" y="278"/>
                </a:cxn>
                <a:cxn ang="0">
                  <a:pos x="18" y="302"/>
                </a:cxn>
                <a:cxn ang="0">
                  <a:pos x="0" y="321"/>
                </a:cxn>
              </a:cxnLst>
              <a:rect l="0" t="0" r="r" b="b"/>
              <a:pathLst>
                <a:path w="656" h="530">
                  <a:moveTo>
                    <a:pt x="0" y="321"/>
                  </a:moveTo>
                  <a:lnTo>
                    <a:pt x="640" y="529"/>
                  </a:lnTo>
                  <a:lnTo>
                    <a:pt x="656" y="530"/>
                  </a:lnTo>
                  <a:lnTo>
                    <a:pt x="650" y="527"/>
                  </a:lnTo>
                  <a:lnTo>
                    <a:pt x="635" y="519"/>
                  </a:lnTo>
                  <a:lnTo>
                    <a:pt x="617" y="507"/>
                  </a:lnTo>
                  <a:lnTo>
                    <a:pt x="600" y="492"/>
                  </a:lnTo>
                  <a:lnTo>
                    <a:pt x="591" y="473"/>
                  </a:lnTo>
                  <a:lnTo>
                    <a:pt x="593" y="451"/>
                  </a:lnTo>
                  <a:lnTo>
                    <a:pt x="614" y="429"/>
                  </a:lnTo>
                  <a:lnTo>
                    <a:pt x="656" y="406"/>
                  </a:lnTo>
                  <a:lnTo>
                    <a:pt x="618" y="375"/>
                  </a:lnTo>
                  <a:lnTo>
                    <a:pt x="589" y="345"/>
                  </a:lnTo>
                  <a:lnTo>
                    <a:pt x="570" y="316"/>
                  </a:lnTo>
                  <a:lnTo>
                    <a:pt x="558" y="290"/>
                  </a:lnTo>
                  <a:lnTo>
                    <a:pt x="552" y="264"/>
                  </a:lnTo>
                  <a:lnTo>
                    <a:pt x="554" y="241"/>
                  </a:lnTo>
                  <a:lnTo>
                    <a:pt x="559" y="219"/>
                  </a:lnTo>
                  <a:lnTo>
                    <a:pt x="569" y="201"/>
                  </a:lnTo>
                  <a:lnTo>
                    <a:pt x="581" y="184"/>
                  </a:lnTo>
                  <a:lnTo>
                    <a:pt x="595" y="168"/>
                  </a:lnTo>
                  <a:lnTo>
                    <a:pt x="609" y="155"/>
                  </a:lnTo>
                  <a:lnTo>
                    <a:pt x="624" y="143"/>
                  </a:lnTo>
                  <a:lnTo>
                    <a:pt x="637" y="135"/>
                  </a:lnTo>
                  <a:lnTo>
                    <a:pt x="647" y="128"/>
                  </a:lnTo>
                  <a:lnTo>
                    <a:pt x="654" y="125"/>
                  </a:lnTo>
                  <a:lnTo>
                    <a:pt x="656" y="124"/>
                  </a:lnTo>
                  <a:lnTo>
                    <a:pt x="654" y="124"/>
                  </a:lnTo>
                  <a:lnTo>
                    <a:pt x="648" y="123"/>
                  </a:lnTo>
                  <a:lnTo>
                    <a:pt x="640" y="120"/>
                  </a:lnTo>
                  <a:lnTo>
                    <a:pt x="630" y="117"/>
                  </a:lnTo>
                  <a:lnTo>
                    <a:pt x="617" y="113"/>
                  </a:lnTo>
                  <a:lnTo>
                    <a:pt x="605" y="109"/>
                  </a:lnTo>
                  <a:lnTo>
                    <a:pt x="594" y="103"/>
                  </a:lnTo>
                  <a:lnTo>
                    <a:pt x="584" y="96"/>
                  </a:lnTo>
                  <a:lnTo>
                    <a:pt x="577" y="88"/>
                  </a:lnTo>
                  <a:lnTo>
                    <a:pt x="572" y="79"/>
                  </a:lnTo>
                  <a:lnTo>
                    <a:pt x="571" y="68"/>
                  </a:lnTo>
                  <a:lnTo>
                    <a:pt x="576" y="58"/>
                  </a:lnTo>
                  <a:lnTo>
                    <a:pt x="585" y="45"/>
                  </a:lnTo>
                  <a:lnTo>
                    <a:pt x="601" y="31"/>
                  </a:lnTo>
                  <a:lnTo>
                    <a:pt x="624" y="16"/>
                  </a:lnTo>
                  <a:lnTo>
                    <a:pt x="656" y="0"/>
                  </a:lnTo>
                  <a:lnTo>
                    <a:pt x="648" y="1"/>
                  </a:lnTo>
                  <a:lnTo>
                    <a:pt x="0" y="204"/>
                  </a:lnTo>
                  <a:lnTo>
                    <a:pt x="4" y="208"/>
                  </a:lnTo>
                  <a:lnTo>
                    <a:pt x="15" y="215"/>
                  </a:lnTo>
                  <a:lnTo>
                    <a:pt x="25" y="225"/>
                  </a:lnTo>
                  <a:lnTo>
                    <a:pt x="32" y="234"/>
                  </a:lnTo>
                  <a:lnTo>
                    <a:pt x="31" y="247"/>
                  </a:lnTo>
                  <a:lnTo>
                    <a:pt x="23" y="261"/>
                  </a:lnTo>
                  <a:lnTo>
                    <a:pt x="13" y="274"/>
                  </a:lnTo>
                  <a:lnTo>
                    <a:pt x="9" y="278"/>
                  </a:lnTo>
                  <a:lnTo>
                    <a:pt x="18" y="302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DDB79E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9" name="Freeform 113"/>
            <p:cNvSpPr>
              <a:spLocks/>
            </p:cNvSpPr>
            <p:nvPr/>
          </p:nvSpPr>
          <p:spPr bwMode="auto">
            <a:xfrm>
              <a:off x="2732" y="2172"/>
              <a:ext cx="327" cy="114"/>
            </a:xfrm>
            <a:custGeom>
              <a:avLst/>
              <a:gdLst/>
              <a:ahLst/>
              <a:cxnLst>
                <a:cxn ang="0">
                  <a:pos x="644" y="207"/>
                </a:cxn>
                <a:cxn ang="0">
                  <a:pos x="647" y="207"/>
                </a:cxn>
                <a:cxn ang="0">
                  <a:pos x="7" y="0"/>
                </a:cxn>
                <a:cxn ang="0">
                  <a:pos x="0" y="20"/>
                </a:cxn>
                <a:cxn ang="0">
                  <a:pos x="641" y="228"/>
                </a:cxn>
                <a:cxn ang="0">
                  <a:pos x="644" y="228"/>
                </a:cxn>
                <a:cxn ang="0">
                  <a:pos x="641" y="228"/>
                </a:cxn>
                <a:cxn ang="0">
                  <a:pos x="650" y="227"/>
                </a:cxn>
                <a:cxn ang="0">
                  <a:pos x="654" y="221"/>
                </a:cxn>
                <a:cxn ang="0">
                  <a:pos x="654" y="213"/>
                </a:cxn>
                <a:cxn ang="0">
                  <a:pos x="647" y="207"/>
                </a:cxn>
                <a:cxn ang="0">
                  <a:pos x="644" y="207"/>
                </a:cxn>
              </a:cxnLst>
              <a:rect l="0" t="0" r="r" b="b"/>
              <a:pathLst>
                <a:path w="654" h="228">
                  <a:moveTo>
                    <a:pt x="644" y="207"/>
                  </a:moveTo>
                  <a:lnTo>
                    <a:pt x="647" y="207"/>
                  </a:lnTo>
                  <a:lnTo>
                    <a:pt x="7" y="0"/>
                  </a:lnTo>
                  <a:lnTo>
                    <a:pt x="0" y="20"/>
                  </a:lnTo>
                  <a:lnTo>
                    <a:pt x="641" y="228"/>
                  </a:lnTo>
                  <a:lnTo>
                    <a:pt x="644" y="228"/>
                  </a:lnTo>
                  <a:lnTo>
                    <a:pt x="641" y="228"/>
                  </a:lnTo>
                  <a:lnTo>
                    <a:pt x="650" y="227"/>
                  </a:lnTo>
                  <a:lnTo>
                    <a:pt x="654" y="221"/>
                  </a:lnTo>
                  <a:lnTo>
                    <a:pt x="654" y="213"/>
                  </a:lnTo>
                  <a:lnTo>
                    <a:pt x="647" y="207"/>
                  </a:lnTo>
                  <a:lnTo>
                    <a:pt x="644" y="2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0" name="Freeform 114"/>
            <p:cNvSpPr>
              <a:spLocks/>
            </p:cNvSpPr>
            <p:nvPr/>
          </p:nvSpPr>
          <p:spPr bwMode="auto">
            <a:xfrm>
              <a:off x="3054" y="2276"/>
              <a:ext cx="13" cy="11"/>
            </a:xfrm>
            <a:custGeom>
              <a:avLst/>
              <a:gdLst/>
              <a:ahLst/>
              <a:cxnLst>
                <a:cxn ang="0">
                  <a:pos x="13" y="22"/>
                </a:cxn>
                <a:cxn ang="0">
                  <a:pos x="16" y="1"/>
                </a:cxn>
                <a:cxn ang="0">
                  <a:pos x="0" y="0"/>
                </a:cxn>
                <a:cxn ang="0">
                  <a:pos x="0" y="21"/>
                </a:cxn>
                <a:cxn ang="0">
                  <a:pos x="16" y="22"/>
                </a:cxn>
                <a:cxn ang="0">
                  <a:pos x="20" y="1"/>
                </a:cxn>
                <a:cxn ang="0">
                  <a:pos x="16" y="22"/>
                </a:cxn>
                <a:cxn ang="0">
                  <a:pos x="24" y="19"/>
                </a:cxn>
                <a:cxn ang="0">
                  <a:pos x="27" y="12"/>
                </a:cxn>
                <a:cxn ang="0">
                  <a:pos x="24" y="5"/>
                </a:cxn>
                <a:cxn ang="0">
                  <a:pos x="16" y="1"/>
                </a:cxn>
                <a:cxn ang="0">
                  <a:pos x="13" y="22"/>
                </a:cxn>
              </a:cxnLst>
              <a:rect l="0" t="0" r="r" b="b"/>
              <a:pathLst>
                <a:path w="27" h="22">
                  <a:moveTo>
                    <a:pt x="13" y="22"/>
                  </a:moveTo>
                  <a:lnTo>
                    <a:pt x="16" y="1"/>
                  </a:lnTo>
                  <a:lnTo>
                    <a:pt x="0" y="0"/>
                  </a:lnTo>
                  <a:lnTo>
                    <a:pt x="0" y="21"/>
                  </a:lnTo>
                  <a:lnTo>
                    <a:pt x="16" y="22"/>
                  </a:lnTo>
                  <a:lnTo>
                    <a:pt x="20" y="1"/>
                  </a:lnTo>
                  <a:lnTo>
                    <a:pt x="16" y="22"/>
                  </a:lnTo>
                  <a:lnTo>
                    <a:pt x="24" y="19"/>
                  </a:lnTo>
                  <a:lnTo>
                    <a:pt x="27" y="12"/>
                  </a:lnTo>
                  <a:lnTo>
                    <a:pt x="24" y="5"/>
                  </a:lnTo>
                  <a:lnTo>
                    <a:pt x="16" y="1"/>
                  </a:lnTo>
                  <a:lnTo>
                    <a:pt x="13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1" name="Freeform 115"/>
            <p:cNvSpPr>
              <a:spLocks/>
            </p:cNvSpPr>
            <p:nvPr/>
          </p:nvSpPr>
          <p:spPr bwMode="auto">
            <a:xfrm>
              <a:off x="3024" y="2215"/>
              <a:ext cx="43" cy="72"/>
            </a:xfrm>
            <a:custGeom>
              <a:avLst/>
              <a:gdLst/>
              <a:ahLst/>
              <a:cxnLst>
                <a:cxn ang="0">
                  <a:pos x="70" y="20"/>
                </a:cxn>
                <a:cxn ang="0">
                  <a:pos x="73" y="0"/>
                </a:cxn>
                <a:cxn ang="0">
                  <a:pos x="28" y="24"/>
                </a:cxn>
                <a:cxn ang="0">
                  <a:pos x="4" y="51"/>
                </a:cxn>
                <a:cxn ang="0">
                  <a:pos x="0" y="78"/>
                </a:cxn>
                <a:cxn ang="0">
                  <a:pos x="12" y="103"/>
                </a:cxn>
                <a:cxn ang="0">
                  <a:pos x="30" y="119"/>
                </a:cxn>
                <a:cxn ang="0">
                  <a:pos x="50" y="133"/>
                </a:cxn>
                <a:cxn ang="0">
                  <a:pos x="66" y="141"/>
                </a:cxn>
                <a:cxn ang="0">
                  <a:pos x="73" y="144"/>
                </a:cxn>
                <a:cxn ang="0">
                  <a:pos x="80" y="123"/>
                </a:cxn>
                <a:cxn ang="0">
                  <a:pos x="75" y="122"/>
                </a:cxn>
                <a:cxn ang="0">
                  <a:pos x="61" y="114"/>
                </a:cxn>
                <a:cxn ang="0">
                  <a:pos x="44" y="103"/>
                </a:cxn>
                <a:cxn ang="0">
                  <a:pos x="28" y="89"/>
                </a:cxn>
                <a:cxn ang="0">
                  <a:pos x="21" y="76"/>
                </a:cxn>
                <a:cxn ang="0">
                  <a:pos x="22" y="60"/>
                </a:cxn>
                <a:cxn ang="0">
                  <a:pos x="39" y="43"/>
                </a:cxn>
                <a:cxn ang="0">
                  <a:pos x="80" y="21"/>
                </a:cxn>
                <a:cxn ang="0">
                  <a:pos x="82" y="1"/>
                </a:cxn>
                <a:cxn ang="0">
                  <a:pos x="80" y="21"/>
                </a:cxn>
                <a:cxn ang="0">
                  <a:pos x="87" y="15"/>
                </a:cxn>
                <a:cxn ang="0">
                  <a:pos x="87" y="7"/>
                </a:cxn>
                <a:cxn ang="0">
                  <a:pos x="82" y="1"/>
                </a:cxn>
                <a:cxn ang="0">
                  <a:pos x="73" y="0"/>
                </a:cxn>
                <a:cxn ang="0">
                  <a:pos x="70" y="20"/>
                </a:cxn>
              </a:cxnLst>
              <a:rect l="0" t="0" r="r" b="b"/>
              <a:pathLst>
                <a:path w="87" h="144">
                  <a:moveTo>
                    <a:pt x="70" y="20"/>
                  </a:moveTo>
                  <a:lnTo>
                    <a:pt x="73" y="0"/>
                  </a:lnTo>
                  <a:lnTo>
                    <a:pt x="28" y="24"/>
                  </a:lnTo>
                  <a:lnTo>
                    <a:pt x="4" y="51"/>
                  </a:lnTo>
                  <a:lnTo>
                    <a:pt x="0" y="78"/>
                  </a:lnTo>
                  <a:lnTo>
                    <a:pt x="12" y="103"/>
                  </a:lnTo>
                  <a:lnTo>
                    <a:pt x="30" y="119"/>
                  </a:lnTo>
                  <a:lnTo>
                    <a:pt x="50" y="133"/>
                  </a:lnTo>
                  <a:lnTo>
                    <a:pt x="66" y="141"/>
                  </a:lnTo>
                  <a:lnTo>
                    <a:pt x="73" y="144"/>
                  </a:lnTo>
                  <a:lnTo>
                    <a:pt x="80" y="123"/>
                  </a:lnTo>
                  <a:lnTo>
                    <a:pt x="75" y="122"/>
                  </a:lnTo>
                  <a:lnTo>
                    <a:pt x="61" y="114"/>
                  </a:lnTo>
                  <a:lnTo>
                    <a:pt x="44" y="103"/>
                  </a:lnTo>
                  <a:lnTo>
                    <a:pt x="28" y="89"/>
                  </a:lnTo>
                  <a:lnTo>
                    <a:pt x="21" y="76"/>
                  </a:lnTo>
                  <a:lnTo>
                    <a:pt x="22" y="60"/>
                  </a:lnTo>
                  <a:lnTo>
                    <a:pt x="39" y="43"/>
                  </a:lnTo>
                  <a:lnTo>
                    <a:pt x="80" y="21"/>
                  </a:lnTo>
                  <a:lnTo>
                    <a:pt x="82" y="1"/>
                  </a:lnTo>
                  <a:lnTo>
                    <a:pt x="80" y="21"/>
                  </a:lnTo>
                  <a:lnTo>
                    <a:pt x="87" y="15"/>
                  </a:lnTo>
                  <a:lnTo>
                    <a:pt x="87" y="7"/>
                  </a:lnTo>
                  <a:lnTo>
                    <a:pt x="82" y="1"/>
                  </a:lnTo>
                  <a:lnTo>
                    <a:pt x="73" y="0"/>
                  </a:lnTo>
                  <a:lnTo>
                    <a:pt x="70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2" name="Freeform 116"/>
            <p:cNvSpPr>
              <a:spLocks/>
            </p:cNvSpPr>
            <p:nvPr/>
          </p:nvSpPr>
          <p:spPr bwMode="auto">
            <a:xfrm>
              <a:off x="3005" y="2074"/>
              <a:ext cx="62" cy="151"/>
            </a:xfrm>
            <a:custGeom>
              <a:avLst/>
              <a:gdLst/>
              <a:ahLst/>
              <a:cxnLst>
                <a:cxn ang="0">
                  <a:pos x="113" y="21"/>
                </a:cxn>
                <a:cxn ang="0">
                  <a:pos x="110" y="0"/>
                </a:cxn>
                <a:cxn ang="0">
                  <a:pos x="107" y="3"/>
                </a:cxn>
                <a:cxn ang="0">
                  <a:pos x="99" y="6"/>
                </a:cxn>
                <a:cxn ang="0">
                  <a:pos x="89" y="13"/>
                </a:cxn>
                <a:cxn ang="0">
                  <a:pos x="76" y="21"/>
                </a:cxn>
                <a:cxn ang="0">
                  <a:pos x="60" y="34"/>
                </a:cxn>
                <a:cxn ang="0">
                  <a:pos x="45" y="48"/>
                </a:cxn>
                <a:cxn ang="0">
                  <a:pos x="31" y="64"/>
                </a:cxn>
                <a:cxn ang="0">
                  <a:pos x="17" y="82"/>
                </a:cxn>
                <a:cxn ang="0">
                  <a:pos x="7" y="103"/>
                </a:cxn>
                <a:cxn ang="0">
                  <a:pos x="1" y="127"/>
                </a:cxn>
                <a:cxn ang="0">
                  <a:pos x="0" y="151"/>
                </a:cxn>
                <a:cxn ang="0">
                  <a:pos x="6" y="180"/>
                </a:cxn>
                <a:cxn ang="0">
                  <a:pos x="19" y="208"/>
                </a:cxn>
                <a:cxn ang="0">
                  <a:pos x="39" y="239"/>
                </a:cxn>
                <a:cxn ang="0">
                  <a:pos x="69" y="270"/>
                </a:cxn>
                <a:cxn ang="0">
                  <a:pos x="108" y="303"/>
                </a:cxn>
                <a:cxn ang="0">
                  <a:pos x="120" y="284"/>
                </a:cxn>
                <a:cxn ang="0">
                  <a:pos x="83" y="254"/>
                </a:cxn>
                <a:cxn ang="0">
                  <a:pos x="55" y="225"/>
                </a:cxn>
                <a:cxn ang="0">
                  <a:pos x="37" y="199"/>
                </a:cxn>
                <a:cxn ang="0">
                  <a:pos x="27" y="173"/>
                </a:cxn>
                <a:cxn ang="0">
                  <a:pos x="21" y="151"/>
                </a:cxn>
                <a:cxn ang="0">
                  <a:pos x="22" y="130"/>
                </a:cxn>
                <a:cxn ang="0">
                  <a:pos x="28" y="110"/>
                </a:cxn>
                <a:cxn ang="0">
                  <a:pos x="36" y="94"/>
                </a:cxn>
                <a:cxn ang="0">
                  <a:pos x="47" y="78"/>
                </a:cxn>
                <a:cxn ang="0">
                  <a:pos x="61" y="61"/>
                </a:cxn>
                <a:cxn ang="0">
                  <a:pos x="74" y="50"/>
                </a:cxn>
                <a:cxn ang="0">
                  <a:pos x="88" y="40"/>
                </a:cxn>
                <a:cxn ang="0">
                  <a:pos x="100" y="31"/>
                </a:cxn>
                <a:cxn ang="0">
                  <a:pos x="111" y="25"/>
                </a:cxn>
                <a:cxn ang="0">
                  <a:pos x="116" y="21"/>
                </a:cxn>
                <a:cxn ang="0">
                  <a:pos x="119" y="21"/>
                </a:cxn>
                <a:cxn ang="0">
                  <a:pos x="115" y="0"/>
                </a:cxn>
                <a:cxn ang="0">
                  <a:pos x="119" y="21"/>
                </a:cxn>
                <a:cxn ang="0">
                  <a:pos x="126" y="14"/>
                </a:cxn>
                <a:cxn ang="0">
                  <a:pos x="125" y="6"/>
                </a:cxn>
                <a:cxn ang="0">
                  <a:pos x="119" y="0"/>
                </a:cxn>
                <a:cxn ang="0">
                  <a:pos x="110" y="0"/>
                </a:cxn>
                <a:cxn ang="0">
                  <a:pos x="113" y="21"/>
                </a:cxn>
              </a:cxnLst>
              <a:rect l="0" t="0" r="r" b="b"/>
              <a:pathLst>
                <a:path w="126" h="303">
                  <a:moveTo>
                    <a:pt x="113" y="21"/>
                  </a:moveTo>
                  <a:lnTo>
                    <a:pt x="110" y="0"/>
                  </a:lnTo>
                  <a:lnTo>
                    <a:pt x="107" y="3"/>
                  </a:lnTo>
                  <a:lnTo>
                    <a:pt x="99" y="6"/>
                  </a:lnTo>
                  <a:lnTo>
                    <a:pt x="89" y="13"/>
                  </a:lnTo>
                  <a:lnTo>
                    <a:pt x="76" y="21"/>
                  </a:lnTo>
                  <a:lnTo>
                    <a:pt x="60" y="34"/>
                  </a:lnTo>
                  <a:lnTo>
                    <a:pt x="45" y="48"/>
                  </a:lnTo>
                  <a:lnTo>
                    <a:pt x="31" y="64"/>
                  </a:lnTo>
                  <a:lnTo>
                    <a:pt x="17" y="82"/>
                  </a:lnTo>
                  <a:lnTo>
                    <a:pt x="7" y="103"/>
                  </a:lnTo>
                  <a:lnTo>
                    <a:pt x="1" y="127"/>
                  </a:lnTo>
                  <a:lnTo>
                    <a:pt x="0" y="151"/>
                  </a:lnTo>
                  <a:lnTo>
                    <a:pt x="6" y="180"/>
                  </a:lnTo>
                  <a:lnTo>
                    <a:pt x="19" y="208"/>
                  </a:lnTo>
                  <a:lnTo>
                    <a:pt x="39" y="239"/>
                  </a:lnTo>
                  <a:lnTo>
                    <a:pt x="69" y="270"/>
                  </a:lnTo>
                  <a:lnTo>
                    <a:pt x="108" y="303"/>
                  </a:lnTo>
                  <a:lnTo>
                    <a:pt x="120" y="284"/>
                  </a:lnTo>
                  <a:lnTo>
                    <a:pt x="83" y="254"/>
                  </a:lnTo>
                  <a:lnTo>
                    <a:pt x="55" y="225"/>
                  </a:lnTo>
                  <a:lnTo>
                    <a:pt x="37" y="199"/>
                  </a:lnTo>
                  <a:lnTo>
                    <a:pt x="27" y="173"/>
                  </a:lnTo>
                  <a:lnTo>
                    <a:pt x="21" y="151"/>
                  </a:lnTo>
                  <a:lnTo>
                    <a:pt x="22" y="130"/>
                  </a:lnTo>
                  <a:lnTo>
                    <a:pt x="28" y="110"/>
                  </a:lnTo>
                  <a:lnTo>
                    <a:pt x="36" y="94"/>
                  </a:lnTo>
                  <a:lnTo>
                    <a:pt x="47" y="78"/>
                  </a:lnTo>
                  <a:lnTo>
                    <a:pt x="61" y="61"/>
                  </a:lnTo>
                  <a:lnTo>
                    <a:pt x="74" y="50"/>
                  </a:lnTo>
                  <a:lnTo>
                    <a:pt x="88" y="40"/>
                  </a:lnTo>
                  <a:lnTo>
                    <a:pt x="100" y="31"/>
                  </a:lnTo>
                  <a:lnTo>
                    <a:pt x="111" y="25"/>
                  </a:lnTo>
                  <a:lnTo>
                    <a:pt x="116" y="21"/>
                  </a:lnTo>
                  <a:lnTo>
                    <a:pt x="119" y="21"/>
                  </a:lnTo>
                  <a:lnTo>
                    <a:pt x="115" y="0"/>
                  </a:lnTo>
                  <a:lnTo>
                    <a:pt x="119" y="21"/>
                  </a:lnTo>
                  <a:lnTo>
                    <a:pt x="126" y="14"/>
                  </a:lnTo>
                  <a:lnTo>
                    <a:pt x="125" y="6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113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3" name="Freeform 117"/>
            <p:cNvSpPr>
              <a:spLocks/>
            </p:cNvSpPr>
            <p:nvPr/>
          </p:nvSpPr>
          <p:spPr bwMode="auto">
            <a:xfrm>
              <a:off x="3014" y="2012"/>
              <a:ext cx="53" cy="72"/>
            </a:xfrm>
            <a:custGeom>
              <a:avLst/>
              <a:gdLst/>
              <a:ahLst/>
              <a:cxnLst>
                <a:cxn ang="0">
                  <a:pos x="96" y="21"/>
                </a:cxn>
                <a:cxn ang="0">
                  <a:pos x="91" y="0"/>
                </a:cxn>
                <a:cxn ang="0">
                  <a:pos x="58" y="17"/>
                </a:cxn>
                <a:cxn ang="0">
                  <a:pos x="34" y="32"/>
                </a:cxn>
                <a:cxn ang="0">
                  <a:pos x="16" y="48"/>
                </a:cxn>
                <a:cxn ang="0">
                  <a:pos x="5" y="62"/>
                </a:cxn>
                <a:cxn ang="0">
                  <a:pos x="0" y="77"/>
                </a:cxn>
                <a:cxn ang="0">
                  <a:pos x="1" y="91"/>
                </a:cxn>
                <a:cxn ang="0">
                  <a:pos x="6" y="104"/>
                </a:cxn>
                <a:cxn ang="0">
                  <a:pos x="16" y="114"/>
                </a:cxn>
                <a:cxn ang="0">
                  <a:pos x="27" y="122"/>
                </a:cxn>
                <a:cxn ang="0">
                  <a:pos x="40" y="129"/>
                </a:cxn>
                <a:cxn ang="0">
                  <a:pos x="53" y="134"/>
                </a:cxn>
                <a:cxn ang="0">
                  <a:pos x="66" y="137"/>
                </a:cxn>
                <a:cxn ang="0">
                  <a:pos x="77" y="141"/>
                </a:cxn>
                <a:cxn ang="0">
                  <a:pos x="85" y="143"/>
                </a:cxn>
                <a:cxn ang="0">
                  <a:pos x="92" y="144"/>
                </a:cxn>
                <a:cxn ang="0">
                  <a:pos x="94" y="144"/>
                </a:cxn>
                <a:cxn ang="0">
                  <a:pos x="96" y="123"/>
                </a:cxn>
                <a:cxn ang="0">
                  <a:pos x="94" y="123"/>
                </a:cxn>
                <a:cxn ang="0">
                  <a:pos x="89" y="122"/>
                </a:cxn>
                <a:cxn ang="0">
                  <a:pos x="81" y="120"/>
                </a:cxn>
                <a:cxn ang="0">
                  <a:pos x="71" y="116"/>
                </a:cxn>
                <a:cxn ang="0">
                  <a:pos x="59" y="113"/>
                </a:cxn>
                <a:cxn ang="0">
                  <a:pos x="49" y="108"/>
                </a:cxn>
                <a:cxn ang="0">
                  <a:pos x="39" y="104"/>
                </a:cxn>
                <a:cxn ang="0">
                  <a:pos x="30" y="98"/>
                </a:cxn>
                <a:cxn ang="0">
                  <a:pos x="25" y="92"/>
                </a:cxn>
                <a:cxn ang="0">
                  <a:pos x="21" y="86"/>
                </a:cxn>
                <a:cxn ang="0">
                  <a:pos x="20" y="80"/>
                </a:cxn>
                <a:cxn ang="0">
                  <a:pos x="24" y="74"/>
                </a:cxn>
                <a:cxn ang="0">
                  <a:pos x="32" y="62"/>
                </a:cxn>
                <a:cxn ang="0">
                  <a:pos x="46" y="51"/>
                </a:cxn>
                <a:cxn ang="0">
                  <a:pos x="68" y="36"/>
                </a:cxn>
                <a:cxn ang="0">
                  <a:pos x="100" y="21"/>
                </a:cxn>
                <a:cxn ang="0">
                  <a:pos x="94" y="0"/>
                </a:cxn>
                <a:cxn ang="0">
                  <a:pos x="100" y="21"/>
                </a:cxn>
                <a:cxn ang="0">
                  <a:pos x="107" y="14"/>
                </a:cxn>
                <a:cxn ang="0">
                  <a:pos x="106" y="6"/>
                </a:cxn>
                <a:cxn ang="0">
                  <a:pos x="100" y="0"/>
                </a:cxn>
                <a:cxn ang="0">
                  <a:pos x="91" y="0"/>
                </a:cxn>
                <a:cxn ang="0">
                  <a:pos x="96" y="21"/>
                </a:cxn>
              </a:cxnLst>
              <a:rect l="0" t="0" r="r" b="b"/>
              <a:pathLst>
                <a:path w="107" h="144">
                  <a:moveTo>
                    <a:pt x="96" y="21"/>
                  </a:moveTo>
                  <a:lnTo>
                    <a:pt x="91" y="0"/>
                  </a:lnTo>
                  <a:lnTo>
                    <a:pt x="58" y="17"/>
                  </a:lnTo>
                  <a:lnTo>
                    <a:pt x="34" y="32"/>
                  </a:lnTo>
                  <a:lnTo>
                    <a:pt x="16" y="48"/>
                  </a:lnTo>
                  <a:lnTo>
                    <a:pt x="5" y="62"/>
                  </a:lnTo>
                  <a:lnTo>
                    <a:pt x="0" y="77"/>
                  </a:lnTo>
                  <a:lnTo>
                    <a:pt x="1" y="91"/>
                  </a:lnTo>
                  <a:lnTo>
                    <a:pt x="6" y="104"/>
                  </a:lnTo>
                  <a:lnTo>
                    <a:pt x="16" y="114"/>
                  </a:lnTo>
                  <a:lnTo>
                    <a:pt x="27" y="122"/>
                  </a:lnTo>
                  <a:lnTo>
                    <a:pt x="40" y="129"/>
                  </a:lnTo>
                  <a:lnTo>
                    <a:pt x="53" y="134"/>
                  </a:lnTo>
                  <a:lnTo>
                    <a:pt x="66" y="137"/>
                  </a:lnTo>
                  <a:lnTo>
                    <a:pt x="77" y="141"/>
                  </a:lnTo>
                  <a:lnTo>
                    <a:pt x="85" y="143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6" y="123"/>
                  </a:lnTo>
                  <a:lnTo>
                    <a:pt x="94" y="123"/>
                  </a:lnTo>
                  <a:lnTo>
                    <a:pt x="89" y="122"/>
                  </a:lnTo>
                  <a:lnTo>
                    <a:pt x="81" y="120"/>
                  </a:lnTo>
                  <a:lnTo>
                    <a:pt x="71" y="116"/>
                  </a:lnTo>
                  <a:lnTo>
                    <a:pt x="59" y="113"/>
                  </a:lnTo>
                  <a:lnTo>
                    <a:pt x="49" y="108"/>
                  </a:lnTo>
                  <a:lnTo>
                    <a:pt x="39" y="104"/>
                  </a:lnTo>
                  <a:lnTo>
                    <a:pt x="30" y="98"/>
                  </a:lnTo>
                  <a:lnTo>
                    <a:pt x="25" y="92"/>
                  </a:lnTo>
                  <a:lnTo>
                    <a:pt x="21" y="86"/>
                  </a:lnTo>
                  <a:lnTo>
                    <a:pt x="20" y="80"/>
                  </a:lnTo>
                  <a:lnTo>
                    <a:pt x="24" y="74"/>
                  </a:lnTo>
                  <a:lnTo>
                    <a:pt x="32" y="62"/>
                  </a:lnTo>
                  <a:lnTo>
                    <a:pt x="46" y="51"/>
                  </a:lnTo>
                  <a:lnTo>
                    <a:pt x="68" y="36"/>
                  </a:lnTo>
                  <a:lnTo>
                    <a:pt x="100" y="21"/>
                  </a:lnTo>
                  <a:lnTo>
                    <a:pt x="94" y="0"/>
                  </a:lnTo>
                  <a:lnTo>
                    <a:pt x="100" y="21"/>
                  </a:lnTo>
                  <a:lnTo>
                    <a:pt x="107" y="14"/>
                  </a:lnTo>
                  <a:lnTo>
                    <a:pt x="106" y="6"/>
                  </a:lnTo>
                  <a:lnTo>
                    <a:pt x="100" y="0"/>
                  </a:lnTo>
                  <a:lnTo>
                    <a:pt x="91" y="0"/>
                  </a:lnTo>
                  <a:lnTo>
                    <a:pt x="96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4" name="Freeform 118"/>
            <p:cNvSpPr>
              <a:spLocks/>
            </p:cNvSpPr>
            <p:nvPr/>
          </p:nvSpPr>
          <p:spPr bwMode="auto">
            <a:xfrm>
              <a:off x="3052" y="2012"/>
              <a:ext cx="10" cy="11"/>
            </a:xfrm>
            <a:custGeom>
              <a:avLst/>
              <a:gdLst/>
              <a:ahLst/>
              <a:cxnLst>
                <a:cxn ang="0">
                  <a:pos x="12" y="22"/>
                </a:cxn>
                <a:cxn ang="0">
                  <a:pos x="11" y="22"/>
                </a:cxn>
                <a:cxn ang="0">
                  <a:pos x="19" y="21"/>
                </a:cxn>
                <a:cxn ang="0">
                  <a:pos x="17" y="0"/>
                </a:cxn>
                <a:cxn ang="0">
                  <a:pos x="9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2" y="5"/>
                </a:cxn>
                <a:cxn ang="0">
                  <a:pos x="0" y="13"/>
                </a:cxn>
                <a:cxn ang="0">
                  <a:pos x="3" y="20"/>
                </a:cxn>
                <a:cxn ang="0">
                  <a:pos x="11" y="22"/>
                </a:cxn>
                <a:cxn ang="0">
                  <a:pos x="12" y="22"/>
                </a:cxn>
              </a:cxnLst>
              <a:rect l="0" t="0" r="r" b="b"/>
              <a:pathLst>
                <a:path w="19" h="22">
                  <a:moveTo>
                    <a:pt x="12" y="22"/>
                  </a:moveTo>
                  <a:lnTo>
                    <a:pt x="11" y="22"/>
                  </a:lnTo>
                  <a:lnTo>
                    <a:pt x="19" y="21"/>
                  </a:lnTo>
                  <a:lnTo>
                    <a:pt x="17" y="0"/>
                  </a:lnTo>
                  <a:lnTo>
                    <a:pt x="9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2" y="5"/>
                  </a:lnTo>
                  <a:lnTo>
                    <a:pt x="0" y="13"/>
                  </a:lnTo>
                  <a:lnTo>
                    <a:pt x="3" y="20"/>
                  </a:lnTo>
                  <a:lnTo>
                    <a:pt x="11" y="22"/>
                  </a:lnTo>
                  <a:lnTo>
                    <a:pt x="12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5" name="Freeform 119"/>
            <p:cNvSpPr>
              <a:spLocks/>
            </p:cNvSpPr>
            <p:nvPr/>
          </p:nvSpPr>
          <p:spPr bwMode="auto">
            <a:xfrm>
              <a:off x="2728" y="2013"/>
              <a:ext cx="331" cy="111"/>
            </a:xfrm>
            <a:custGeom>
              <a:avLst/>
              <a:gdLst/>
              <a:ahLst/>
              <a:cxnLst>
                <a:cxn ang="0">
                  <a:pos x="16" y="204"/>
                </a:cxn>
                <a:cxn ang="0">
                  <a:pos x="13" y="224"/>
                </a:cxn>
                <a:cxn ang="0">
                  <a:pos x="661" y="21"/>
                </a:cxn>
                <a:cxn ang="0">
                  <a:pos x="657" y="0"/>
                </a:cxn>
                <a:cxn ang="0">
                  <a:pos x="8" y="203"/>
                </a:cxn>
                <a:cxn ang="0">
                  <a:pos x="5" y="223"/>
                </a:cxn>
                <a:cxn ang="0">
                  <a:pos x="8" y="203"/>
                </a:cxn>
                <a:cxn ang="0">
                  <a:pos x="1" y="208"/>
                </a:cxn>
                <a:cxn ang="0">
                  <a:pos x="0" y="215"/>
                </a:cxn>
                <a:cxn ang="0">
                  <a:pos x="5" y="222"/>
                </a:cxn>
                <a:cxn ang="0">
                  <a:pos x="13" y="224"/>
                </a:cxn>
                <a:cxn ang="0">
                  <a:pos x="16" y="204"/>
                </a:cxn>
              </a:cxnLst>
              <a:rect l="0" t="0" r="r" b="b"/>
              <a:pathLst>
                <a:path w="661" h="224">
                  <a:moveTo>
                    <a:pt x="16" y="204"/>
                  </a:moveTo>
                  <a:lnTo>
                    <a:pt x="13" y="224"/>
                  </a:lnTo>
                  <a:lnTo>
                    <a:pt x="661" y="21"/>
                  </a:lnTo>
                  <a:lnTo>
                    <a:pt x="657" y="0"/>
                  </a:lnTo>
                  <a:lnTo>
                    <a:pt x="8" y="203"/>
                  </a:lnTo>
                  <a:lnTo>
                    <a:pt x="5" y="223"/>
                  </a:lnTo>
                  <a:lnTo>
                    <a:pt x="8" y="203"/>
                  </a:lnTo>
                  <a:lnTo>
                    <a:pt x="1" y="208"/>
                  </a:lnTo>
                  <a:lnTo>
                    <a:pt x="0" y="215"/>
                  </a:lnTo>
                  <a:lnTo>
                    <a:pt x="5" y="222"/>
                  </a:lnTo>
                  <a:lnTo>
                    <a:pt x="13" y="224"/>
                  </a:lnTo>
                  <a:lnTo>
                    <a:pt x="16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6" name="Freeform 120"/>
            <p:cNvSpPr>
              <a:spLocks/>
            </p:cNvSpPr>
            <p:nvPr/>
          </p:nvSpPr>
          <p:spPr bwMode="auto">
            <a:xfrm>
              <a:off x="2730" y="2115"/>
              <a:ext cx="25" cy="21"/>
            </a:xfrm>
            <a:custGeom>
              <a:avLst/>
              <a:gdLst/>
              <a:ahLst/>
              <a:cxnLst>
                <a:cxn ang="0">
                  <a:pos x="48" y="36"/>
                </a:cxn>
                <a:cxn ang="0">
                  <a:pos x="48" y="36"/>
                </a:cxn>
                <a:cxn ang="0">
                  <a:pos x="39" y="23"/>
                </a:cxn>
                <a:cxn ang="0">
                  <a:pos x="27" y="12"/>
                </a:cxn>
                <a:cxn ang="0">
                  <a:pos x="16" y="4"/>
                </a:cxn>
                <a:cxn ang="0">
                  <a:pos x="11" y="0"/>
                </a:cxn>
                <a:cxn ang="0">
                  <a:pos x="0" y="19"/>
                </a:cxn>
                <a:cxn ang="0">
                  <a:pos x="4" y="22"/>
                </a:cxn>
                <a:cxn ang="0">
                  <a:pos x="14" y="28"/>
                </a:cxn>
                <a:cxn ang="0">
                  <a:pos x="23" y="37"/>
                </a:cxn>
                <a:cxn ang="0">
                  <a:pos x="27" y="43"/>
                </a:cxn>
                <a:cxn ang="0">
                  <a:pos x="27" y="43"/>
                </a:cxn>
                <a:cxn ang="0">
                  <a:pos x="48" y="36"/>
                </a:cxn>
              </a:cxnLst>
              <a:rect l="0" t="0" r="r" b="b"/>
              <a:pathLst>
                <a:path w="48" h="43">
                  <a:moveTo>
                    <a:pt x="48" y="36"/>
                  </a:moveTo>
                  <a:lnTo>
                    <a:pt x="48" y="36"/>
                  </a:lnTo>
                  <a:lnTo>
                    <a:pt x="39" y="23"/>
                  </a:lnTo>
                  <a:lnTo>
                    <a:pt x="27" y="12"/>
                  </a:lnTo>
                  <a:lnTo>
                    <a:pt x="16" y="4"/>
                  </a:lnTo>
                  <a:lnTo>
                    <a:pt x="11" y="0"/>
                  </a:lnTo>
                  <a:lnTo>
                    <a:pt x="0" y="19"/>
                  </a:lnTo>
                  <a:lnTo>
                    <a:pt x="4" y="22"/>
                  </a:lnTo>
                  <a:lnTo>
                    <a:pt x="14" y="28"/>
                  </a:lnTo>
                  <a:lnTo>
                    <a:pt x="23" y="37"/>
                  </a:lnTo>
                  <a:lnTo>
                    <a:pt x="27" y="43"/>
                  </a:lnTo>
                  <a:lnTo>
                    <a:pt x="27" y="43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7" name="Freeform 121"/>
            <p:cNvSpPr>
              <a:spLocks/>
            </p:cNvSpPr>
            <p:nvPr/>
          </p:nvSpPr>
          <p:spPr bwMode="auto">
            <a:xfrm>
              <a:off x="2733" y="2132"/>
              <a:ext cx="22" cy="29"/>
            </a:xfrm>
            <a:custGeom>
              <a:avLst/>
              <a:gdLst/>
              <a:ahLst/>
              <a:cxnLst>
                <a:cxn ang="0">
                  <a:pos x="21" y="44"/>
                </a:cxn>
                <a:cxn ang="0">
                  <a:pos x="19" y="54"/>
                </a:cxn>
                <a:cxn ang="0">
                  <a:pos x="23" y="50"/>
                </a:cxn>
                <a:cxn ang="0">
                  <a:pos x="34" y="36"/>
                </a:cxn>
                <a:cxn ang="0">
                  <a:pos x="43" y="20"/>
                </a:cxn>
                <a:cxn ang="0">
                  <a:pos x="44" y="0"/>
                </a:cxn>
                <a:cxn ang="0">
                  <a:pos x="23" y="7"/>
                </a:cxn>
                <a:cxn ang="0">
                  <a:pos x="22" y="13"/>
                </a:cxn>
                <a:cxn ang="0">
                  <a:pos x="15" y="24"/>
                </a:cxn>
                <a:cxn ang="0">
                  <a:pos x="7" y="36"/>
                </a:cxn>
                <a:cxn ang="0">
                  <a:pos x="3" y="40"/>
                </a:cxn>
                <a:cxn ang="0">
                  <a:pos x="0" y="51"/>
                </a:cxn>
                <a:cxn ang="0">
                  <a:pos x="3" y="40"/>
                </a:cxn>
                <a:cxn ang="0">
                  <a:pos x="0" y="48"/>
                </a:cxn>
                <a:cxn ang="0">
                  <a:pos x="4" y="55"/>
                </a:cxn>
                <a:cxn ang="0">
                  <a:pos x="11" y="58"/>
                </a:cxn>
                <a:cxn ang="0">
                  <a:pos x="19" y="54"/>
                </a:cxn>
                <a:cxn ang="0">
                  <a:pos x="21" y="44"/>
                </a:cxn>
              </a:cxnLst>
              <a:rect l="0" t="0" r="r" b="b"/>
              <a:pathLst>
                <a:path w="44" h="58">
                  <a:moveTo>
                    <a:pt x="21" y="44"/>
                  </a:moveTo>
                  <a:lnTo>
                    <a:pt x="19" y="54"/>
                  </a:lnTo>
                  <a:lnTo>
                    <a:pt x="23" y="50"/>
                  </a:lnTo>
                  <a:lnTo>
                    <a:pt x="34" y="36"/>
                  </a:lnTo>
                  <a:lnTo>
                    <a:pt x="43" y="20"/>
                  </a:lnTo>
                  <a:lnTo>
                    <a:pt x="44" y="0"/>
                  </a:lnTo>
                  <a:lnTo>
                    <a:pt x="23" y="7"/>
                  </a:lnTo>
                  <a:lnTo>
                    <a:pt x="22" y="13"/>
                  </a:lnTo>
                  <a:lnTo>
                    <a:pt x="15" y="24"/>
                  </a:lnTo>
                  <a:lnTo>
                    <a:pt x="7" y="36"/>
                  </a:lnTo>
                  <a:lnTo>
                    <a:pt x="3" y="40"/>
                  </a:lnTo>
                  <a:lnTo>
                    <a:pt x="0" y="51"/>
                  </a:lnTo>
                  <a:lnTo>
                    <a:pt x="3" y="40"/>
                  </a:lnTo>
                  <a:lnTo>
                    <a:pt x="0" y="48"/>
                  </a:lnTo>
                  <a:lnTo>
                    <a:pt x="4" y="55"/>
                  </a:lnTo>
                  <a:lnTo>
                    <a:pt x="11" y="58"/>
                  </a:lnTo>
                  <a:lnTo>
                    <a:pt x="19" y="54"/>
                  </a:lnTo>
                  <a:lnTo>
                    <a:pt x="21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8" name="Freeform 122"/>
            <p:cNvSpPr>
              <a:spLocks/>
            </p:cNvSpPr>
            <p:nvPr/>
          </p:nvSpPr>
          <p:spPr bwMode="auto">
            <a:xfrm>
              <a:off x="2733" y="2154"/>
              <a:ext cx="15" cy="19"/>
            </a:xfrm>
            <a:custGeom>
              <a:avLst/>
              <a:gdLst/>
              <a:ahLst/>
              <a:cxnLst>
                <a:cxn ang="0">
                  <a:pos x="28" y="36"/>
                </a:cxn>
                <a:cxn ang="0">
                  <a:pos x="30" y="24"/>
                </a:cxn>
                <a:cxn ang="0">
                  <a:pos x="21" y="0"/>
                </a:cxn>
                <a:cxn ang="0">
                  <a:pos x="0" y="7"/>
                </a:cxn>
                <a:cxn ang="0">
                  <a:pos x="10" y="31"/>
                </a:cxn>
                <a:cxn ang="0">
                  <a:pos x="12" y="19"/>
                </a:cxn>
                <a:cxn ang="0">
                  <a:pos x="10" y="31"/>
                </a:cxn>
                <a:cxn ang="0">
                  <a:pos x="15" y="38"/>
                </a:cxn>
                <a:cxn ang="0">
                  <a:pos x="23" y="38"/>
                </a:cxn>
                <a:cxn ang="0">
                  <a:pos x="29" y="33"/>
                </a:cxn>
                <a:cxn ang="0">
                  <a:pos x="30" y="24"/>
                </a:cxn>
                <a:cxn ang="0">
                  <a:pos x="28" y="36"/>
                </a:cxn>
              </a:cxnLst>
              <a:rect l="0" t="0" r="r" b="b"/>
              <a:pathLst>
                <a:path w="30" h="38">
                  <a:moveTo>
                    <a:pt x="28" y="36"/>
                  </a:moveTo>
                  <a:lnTo>
                    <a:pt x="30" y="24"/>
                  </a:lnTo>
                  <a:lnTo>
                    <a:pt x="21" y="0"/>
                  </a:lnTo>
                  <a:lnTo>
                    <a:pt x="0" y="7"/>
                  </a:lnTo>
                  <a:lnTo>
                    <a:pt x="10" y="31"/>
                  </a:lnTo>
                  <a:lnTo>
                    <a:pt x="12" y="19"/>
                  </a:lnTo>
                  <a:lnTo>
                    <a:pt x="10" y="31"/>
                  </a:lnTo>
                  <a:lnTo>
                    <a:pt x="15" y="38"/>
                  </a:lnTo>
                  <a:lnTo>
                    <a:pt x="23" y="38"/>
                  </a:lnTo>
                  <a:lnTo>
                    <a:pt x="29" y="33"/>
                  </a:lnTo>
                  <a:lnTo>
                    <a:pt x="30" y="24"/>
                  </a:lnTo>
                  <a:lnTo>
                    <a:pt x="28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9" name="Freeform 123"/>
            <p:cNvSpPr>
              <a:spLocks/>
            </p:cNvSpPr>
            <p:nvPr/>
          </p:nvSpPr>
          <p:spPr bwMode="auto">
            <a:xfrm>
              <a:off x="2728" y="2164"/>
              <a:ext cx="19" cy="19"/>
            </a:xfrm>
            <a:custGeom>
              <a:avLst/>
              <a:gdLst/>
              <a:ahLst/>
              <a:cxnLst>
                <a:cxn ang="0">
                  <a:pos x="15" y="17"/>
                </a:cxn>
                <a:cxn ang="0">
                  <a:pos x="20" y="35"/>
                </a:cxn>
                <a:cxn ang="0">
                  <a:pos x="38" y="17"/>
                </a:cxn>
                <a:cxn ang="0">
                  <a:pos x="22" y="0"/>
                </a:cxn>
                <a:cxn ang="0">
                  <a:pos x="4" y="19"/>
                </a:cxn>
                <a:cxn ang="0">
                  <a:pos x="8" y="37"/>
                </a:cxn>
                <a:cxn ang="0">
                  <a:pos x="4" y="19"/>
                </a:cxn>
                <a:cxn ang="0">
                  <a:pos x="0" y="27"/>
                </a:cxn>
                <a:cxn ang="0">
                  <a:pos x="4" y="35"/>
                </a:cxn>
                <a:cxn ang="0">
                  <a:pos x="12" y="38"/>
                </a:cxn>
                <a:cxn ang="0">
                  <a:pos x="20" y="35"/>
                </a:cxn>
                <a:cxn ang="0">
                  <a:pos x="15" y="17"/>
                </a:cxn>
              </a:cxnLst>
              <a:rect l="0" t="0" r="r" b="b"/>
              <a:pathLst>
                <a:path w="38" h="38">
                  <a:moveTo>
                    <a:pt x="15" y="17"/>
                  </a:moveTo>
                  <a:lnTo>
                    <a:pt x="20" y="35"/>
                  </a:lnTo>
                  <a:lnTo>
                    <a:pt x="38" y="17"/>
                  </a:lnTo>
                  <a:lnTo>
                    <a:pt x="22" y="0"/>
                  </a:lnTo>
                  <a:lnTo>
                    <a:pt x="4" y="19"/>
                  </a:lnTo>
                  <a:lnTo>
                    <a:pt x="8" y="37"/>
                  </a:lnTo>
                  <a:lnTo>
                    <a:pt x="4" y="19"/>
                  </a:lnTo>
                  <a:lnTo>
                    <a:pt x="0" y="27"/>
                  </a:lnTo>
                  <a:lnTo>
                    <a:pt x="4" y="35"/>
                  </a:lnTo>
                  <a:lnTo>
                    <a:pt x="12" y="38"/>
                  </a:lnTo>
                  <a:lnTo>
                    <a:pt x="20" y="35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0" name="Freeform 124"/>
            <p:cNvSpPr>
              <a:spLocks/>
            </p:cNvSpPr>
            <p:nvPr/>
          </p:nvSpPr>
          <p:spPr bwMode="auto">
            <a:xfrm>
              <a:off x="2867" y="2198"/>
              <a:ext cx="182" cy="29"/>
            </a:xfrm>
            <a:custGeom>
              <a:avLst/>
              <a:gdLst/>
              <a:ahLst/>
              <a:cxnLst>
                <a:cxn ang="0">
                  <a:pos x="31" y="47"/>
                </a:cxn>
                <a:cxn ang="0">
                  <a:pos x="18" y="33"/>
                </a:cxn>
                <a:cxn ang="0">
                  <a:pos x="16" y="27"/>
                </a:cxn>
                <a:cxn ang="0">
                  <a:pos x="18" y="25"/>
                </a:cxn>
                <a:cxn ang="0">
                  <a:pos x="32" y="20"/>
                </a:cxn>
                <a:cxn ang="0">
                  <a:pos x="54" y="17"/>
                </a:cxn>
                <a:cxn ang="0">
                  <a:pos x="83" y="17"/>
                </a:cxn>
                <a:cxn ang="0">
                  <a:pos x="116" y="18"/>
                </a:cxn>
                <a:cxn ang="0">
                  <a:pos x="152" y="20"/>
                </a:cxn>
                <a:cxn ang="0">
                  <a:pos x="189" y="24"/>
                </a:cxn>
                <a:cxn ang="0">
                  <a:pos x="227" y="28"/>
                </a:cxn>
                <a:cxn ang="0">
                  <a:pos x="261" y="33"/>
                </a:cxn>
                <a:cxn ang="0">
                  <a:pos x="294" y="37"/>
                </a:cxn>
                <a:cxn ang="0">
                  <a:pos x="321" y="41"/>
                </a:cxn>
                <a:cxn ang="0">
                  <a:pos x="342" y="44"/>
                </a:cxn>
                <a:cxn ang="0">
                  <a:pos x="357" y="47"/>
                </a:cxn>
                <a:cxn ang="0">
                  <a:pos x="362" y="48"/>
                </a:cxn>
                <a:cxn ang="0">
                  <a:pos x="364" y="32"/>
                </a:cxn>
                <a:cxn ang="0">
                  <a:pos x="359" y="30"/>
                </a:cxn>
                <a:cxn ang="0">
                  <a:pos x="344" y="28"/>
                </a:cxn>
                <a:cxn ang="0">
                  <a:pos x="324" y="25"/>
                </a:cxn>
                <a:cxn ang="0">
                  <a:pos x="294" y="21"/>
                </a:cxn>
                <a:cxn ang="0">
                  <a:pos x="261" y="17"/>
                </a:cxn>
                <a:cxn ang="0">
                  <a:pos x="227" y="12"/>
                </a:cxn>
                <a:cxn ang="0">
                  <a:pos x="189" y="7"/>
                </a:cxn>
                <a:cxn ang="0">
                  <a:pos x="152" y="4"/>
                </a:cxn>
                <a:cxn ang="0">
                  <a:pos x="116" y="2"/>
                </a:cxn>
                <a:cxn ang="0">
                  <a:pos x="83" y="0"/>
                </a:cxn>
                <a:cxn ang="0">
                  <a:pos x="54" y="0"/>
                </a:cxn>
                <a:cxn ang="0">
                  <a:pos x="30" y="4"/>
                </a:cxn>
                <a:cxn ang="0">
                  <a:pos x="11" y="11"/>
                </a:cxn>
                <a:cxn ang="0">
                  <a:pos x="0" y="25"/>
                </a:cxn>
                <a:cxn ang="0">
                  <a:pos x="4" y="42"/>
                </a:cxn>
                <a:cxn ang="0">
                  <a:pos x="22" y="58"/>
                </a:cxn>
                <a:cxn ang="0">
                  <a:pos x="31" y="47"/>
                </a:cxn>
              </a:cxnLst>
              <a:rect l="0" t="0" r="r" b="b"/>
              <a:pathLst>
                <a:path w="364" h="58">
                  <a:moveTo>
                    <a:pt x="31" y="47"/>
                  </a:moveTo>
                  <a:lnTo>
                    <a:pt x="18" y="33"/>
                  </a:lnTo>
                  <a:lnTo>
                    <a:pt x="16" y="27"/>
                  </a:lnTo>
                  <a:lnTo>
                    <a:pt x="18" y="25"/>
                  </a:lnTo>
                  <a:lnTo>
                    <a:pt x="32" y="20"/>
                  </a:lnTo>
                  <a:lnTo>
                    <a:pt x="54" y="17"/>
                  </a:lnTo>
                  <a:lnTo>
                    <a:pt x="83" y="17"/>
                  </a:lnTo>
                  <a:lnTo>
                    <a:pt x="116" y="18"/>
                  </a:lnTo>
                  <a:lnTo>
                    <a:pt x="152" y="20"/>
                  </a:lnTo>
                  <a:lnTo>
                    <a:pt x="189" y="24"/>
                  </a:lnTo>
                  <a:lnTo>
                    <a:pt x="227" y="28"/>
                  </a:lnTo>
                  <a:lnTo>
                    <a:pt x="261" y="33"/>
                  </a:lnTo>
                  <a:lnTo>
                    <a:pt x="294" y="37"/>
                  </a:lnTo>
                  <a:lnTo>
                    <a:pt x="321" y="41"/>
                  </a:lnTo>
                  <a:lnTo>
                    <a:pt x="342" y="44"/>
                  </a:lnTo>
                  <a:lnTo>
                    <a:pt x="357" y="47"/>
                  </a:lnTo>
                  <a:lnTo>
                    <a:pt x="362" y="48"/>
                  </a:lnTo>
                  <a:lnTo>
                    <a:pt x="364" y="32"/>
                  </a:lnTo>
                  <a:lnTo>
                    <a:pt x="359" y="30"/>
                  </a:lnTo>
                  <a:lnTo>
                    <a:pt x="344" y="28"/>
                  </a:lnTo>
                  <a:lnTo>
                    <a:pt x="324" y="25"/>
                  </a:lnTo>
                  <a:lnTo>
                    <a:pt x="294" y="21"/>
                  </a:lnTo>
                  <a:lnTo>
                    <a:pt x="261" y="17"/>
                  </a:lnTo>
                  <a:lnTo>
                    <a:pt x="227" y="12"/>
                  </a:lnTo>
                  <a:lnTo>
                    <a:pt x="189" y="7"/>
                  </a:lnTo>
                  <a:lnTo>
                    <a:pt x="152" y="4"/>
                  </a:lnTo>
                  <a:lnTo>
                    <a:pt x="116" y="2"/>
                  </a:lnTo>
                  <a:lnTo>
                    <a:pt x="83" y="0"/>
                  </a:lnTo>
                  <a:lnTo>
                    <a:pt x="54" y="0"/>
                  </a:lnTo>
                  <a:lnTo>
                    <a:pt x="30" y="4"/>
                  </a:lnTo>
                  <a:lnTo>
                    <a:pt x="11" y="11"/>
                  </a:lnTo>
                  <a:lnTo>
                    <a:pt x="0" y="25"/>
                  </a:lnTo>
                  <a:lnTo>
                    <a:pt x="4" y="42"/>
                  </a:lnTo>
                  <a:lnTo>
                    <a:pt x="22" y="58"/>
                  </a:lnTo>
                  <a:lnTo>
                    <a:pt x="31" y="47"/>
                  </a:lnTo>
                  <a:close/>
                </a:path>
              </a:pathLst>
            </a:custGeom>
            <a:solidFill>
              <a:srgbClr val="A53A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1" name="Freeform 125"/>
            <p:cNvSpPr>
              <a:spLocks/>
            </p:cNvSpPr>
            <p:nvPr/>
          </p:nvSpPr>
          <p:spPr bwMode="auto">
            <a:xfrm>
              <a:off x="2924" y="2225"/>
              <a:ext cx="100" cy="24"/>
            </a:xfrm>
            <a:custGeom>
              <a:avLst/>
              <a:gdLst/>
              <a:ahLst/>
              <a:cxnLst>
                <a:cxn ang="0">
                  <a:pos x="22" y="23"/>
                </a:cxn>
                <a:cxn ang="0">
                  <a:pos x="16" y="17"/>
                </a:cxn>
                <a:cxn ang="0">
                  <a:pos x="16" y="16"/>
                </a:cxn>
                <a:cxn ang="0">
                  <a:pos x="15" y="17"/>
                </a:cxn>
                <a:cxn ang="0">
                  <a:pos x="22" y="16"/>
                </a:cxn>
                <a:cxn ang="0">
                  <a:pos x="34" y="16"/>
                </a:cxn>
                <a:cxn ang="0">
                  <a:pos x="51" y="17"/>
                </a:cxn>
                <a:cxn ang="0">
                  <a:pos x="68" y="19"/>
                </a:cxn>
                <a:cxn ang="0">
                  <a:pos x="86" y="22"/>
                </a:cxn>
                <a:cxn ang="0">
                  <a:pos x="106" y="25"/>
                </a:cxn>
                <a:cxn ang="0">
                  <a:pos x="125" y="30"/>
                </a:cxn>
                <a:cxn ang="0">
                  <a:pos x="145" y="34"/>
                </a:cxn>
                <a:cxn ang="0">
                  <a:pos x="162" y="38"/>
                </a:cxn>
                <a:cxn ang="0">
                  <a:pos x="176" y="41"/>
                </a:cxn>
                <a:cxn ang="0">
                  <a:pos x="188" y="45"/>
                </a:cxn>
                <a:cxn ang="0">
                  <a:pos x="196" y="46"/>
                </a:cxn>
                <a:cxn ang="0">
                  <a:pos x="198" y="47"/>
                </a:cxn>
                <a:cxn ang="0">
                  <a:pos x="200" y="31"/>
                </a:cxn>
                <a:cxn ang="0">
                  <a:pos x="198" y="30"/>
                </a:cxn>
                <a:cxn ang="0">
                  <a:pos x="190" y="28"/>
                </a:cxn>
                <a:cxn ang="0">
                  <a:pos x="178" y="25"/>
                </a:cxn>
                <a:cxn ang="0">
                  <a:pos x="165" y="22"/>
                </a:cxn>
                <a:cxn ang="0">
                  <a:pos x="147" y="18"/>
                </a:cxn>
                <a:cxn ang="0">
                  <a:pos x="128" y="14"/>
                </a:cxn>
                <a:cxn ang="0">
                  <a:pos x="108" y="9"/>
                </a:cxn>
                <a:cxn ang="0">
                  <a:pos x="89" y="5"/>
                </a:cxn>
                <a:cxn ang="0">
                  <a:pos x="68" y="3"/>
                </a:cxn>
                <a:cxn ang="0">
                  <a:pos x="51" y="1"/>
                </a:cxn>
                <a:cxn ang="0">
                  <a:pos x="34" y="0"/>
                </a:cxn>
                <a:cxn ang="0">
                  <a:pos x="22" y="0"/>
                </a:cxn>
                <a:cxn ang="0">
                  <a:pos x="10" y="3"/>
                </a:cxn>
                <a:cxn ang="0">
                  <a:pos x="0" y="11"/>
                </a:cxn>
                <a:cxn ang="0">
                  <a:pos x="2" y="24"/>
                </a:cxn>
                <a:cxn ang="0">
                  <a:pos x="10" y="34"/>
                </a:cxn>
                <a:cxn ang="0">
                  <a:pos x="22" y="23"/>
                </a:cxn>
              </a:cxnLst>
              <a:rect l="0" t="0" r="r" b="b"/>
              <a:pathLst>
                <a:path w="200" h="47">
                  <a:moveTo>
                    <a:pt x="22" y="23"/>
                  </a:moveTo>
                  <a:lnTo>
                    <a:pt x="16" y="17"/>
                  </a:lnTo>
                  <a:lnTo>
                    <a:pt x="16" y="16"/>
                  </a:lnTo>
                  <a:lnTo>
                    <a:pt x="15" y="17"/>
                  </a:lnTo>
                  <a:lnTo>
                    <a:pt x="22" y="16"/>
                  </a:lnTo>
                  <a:lnTo>
                    <a:pt x="34" y="16"/>
                  </a:lnTo>
                  <a:lnTo>
                    <a:pt x="51" y="17"/>
                  </a:lnTo>
                  <a:lnTo>
                    <a:pt x="68" y="19"/>
                  </a:lnTo>
                  <a:lnTo>
                    <a:pt x="86" y="22"/>
                  </a:lnTo>
                  <a:lnTo>
                    <a:pt x="106" y="25"/>
                  </a:lnTo>
                  <a:lnTo>
                    <a:pt x="125" y="30"/>
                  </a:lnTo>
                  <a:lnTo>
                    <a:pt x="145" y="34"/>
                  </a:lnTo>
                  <a:lnTo>
                    <a:pt x="162" y="38"/>
                  </a:lnTo>
                  <a:lnTo>
                    <a:pt x="176" y="41"/>
                  </a:lnTo>
                  <a:lnTo>
                    <a:pt x="188" y="45"/>
                  </a:lnTo>
                  <a:lnTo>
                    <a:pt x="196" y="46"/>
                  </a:lnTo>
                  <a:lnTo>
                    <a:pt x="198" y="47"/>
                  </a:lnTo>
                  <a:lnTo>
                    <a:pt x="200" y="31"/>
                  </a:lnTo>
                  <a:lnTo>
                    <a:pt x="198" y="30"/>
                  </a:lnTo>
                  <a:lnTo>
                    <a:pt x="190" y="28"/>
                  </a:lnTo>
                  <a:lnTo>
                    <a:pt x="178" y="25"/>
                  </a:lnTo>
                  <a:lnTo>
                    <a:pt x="165" y="22"/>
                  </a:lnTo>
                  <a:lnTo>
                    <a:pt x="147" y="18"/>
                  </a:lnTo>
                  <a:lnTo>
                    <a:pt x="128" y="14"/>
                  </a:lnTo>
                  <a:lnTo>
                    <a:pt x="108" y="9"/>
                  </a:lnTo>
                  <a:lnTo>
                    <a:pt x="89" y="5"/>
                  </a:lnTo>
                  <a:lnTo>
                    <a:pt x="68" y="3"/>
                  </a:lnTo>
                  <a:lnTo>
                    <a:pt x="51" y="1"/>
                  </a:lnTo>
                  <a:lnTo>
                    <a:pt x="34" y="0"/>
                  </a:lnTo>
                  <a:lnTo>
                    <a:pt x="22" y="0"/>
                  </a:lnTo>
                  <a:lnTo>
                    <a:pt x="10" y="3"/>
                  </a:lnTo>
                  <a:lnTo>
                    <a:pt x="0" y="11"/>
                  </a:lnTo>
                  <a:lnTo>
                    <a:pt x="2" y="24"/>
                  </a:lnTo>
                  <a:lnTo>
                    <a:pt x="10" y="34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A53A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2" name="Freeform 126"/>
            <p:cNvSpPr>
              <a:spLocks/>
            </p:cNvSpPr>
            <p:nvPr/>
          </p:nvSpPr>
          <p:spPr bwMode="auto">
            <a:xfrm>
              <a:off x="2778" y="2160"/>
              <a:ext cx="229" cy="33"/>
            </a:xfrm>
            <a:custGeom>
              <a:avLst/>
              <a:gdLst/>
              <a:ahLst/>
              <a:cxnLst>
                <a:cxn ang="0">
                  <a:pos x="18" y="59"/>
                </a:cxn>
                <a:cxn ang="0">
                  <a:pos x="16" y="50"/>
                </a:cxn>
                <a:cxn ang="0">
                  <a:pos x="22" y="44"/>
                </a:cxn>
                <a:cxn ang="0">
                  <a:pos x="39" y="36"/>
                </a:cxn>
                <a:cxn ang="0">
                  <a:pos x="65" y="28"/>
                </a:cxn>
                <a:cxn ang="0">
                  <a:pos x="96" y="23"/>
                </a:cxn>
                <a:cxn ang="0">
                  <a:pos x="134" y="20"/>
                </a:cxn>
                <a:cxn ang="0">
                  <a:pos x="175" y="18"/>
                </a:cxn>
                <a:cxn ang="0">
                  <a:pos x="219" y="16"/>
                </a:cxn>
                <a:cxn ang="0">
                  <a:pos x="263" y="16"/>
                </a:cxn>
                <a:cxn ang="0">
                  <a:pos x="306" y="18"/>
                </a:cxn>
                <a:cxn ang="0">
                  <a:pos x="347" y="19"/>
                </a:cxn>
                <a:cxn ang="0">
                  <a:pos x="383" y="20"/>
                </a:cxn>
                <a:cxn ang="0">
                  <a:pos x="414" y="22"/>
                </a:cxn>
                <a:cxn ang="0">
                  <a:pos x="438" y="23"/>
                </a:cxn>
                <a:cxn ang="0">
                  <a:pos x="453" y="25"/>
                </a:cxn>
                <a:cxn ang="0">
                  <a:pos x="459" y="25"/>
                </a:cxn>
                <a:cxn ang="0">
                  <a:pos x="459" y="8"/>
                </a:cxn>
                <a:cxn ang="0">
                  <a:pos x="453" y="8"/>
                </a:cxn>
                <a:cxn ang="0">
                  <a:pos x="438" y="7"/>
                </a:cxn>
                <a:cxn ang="0">
                  <a:pos x="414" y="6"/>
                </a:cxn>
                <a:cxn ang="0">
                  <a:pos x="383" y="4"/>
                </a:cxn>
                <a:cxn ang="0">
                  <a:pos x="347" y="3"/>
                </a:cxn>
                <a:cxn ang="0">
                  <a:pos x="306" y="1"/>
                </a:cxn>
                <a:cxn ang="0">
                  <a:pos x="263" y="0"/>
                </a:cxn>
                <a:cxn ang="0">
                  <a:pos x="219" y="0"/>
                </a:cxn>
                <a:cxn ang="0">
                  <a:pos x="175" y="1"/>
                </a:cxn>
                <a:cxn ang="0">
                  <a:pos x="134" y="4"/>
                </a:cxn>
                <a:cxn ang="0">
                  <a:pos x="96" y="7"/>
                </a:cxn>
                <a:cxn ang="0">
                  <a:pos x="62" y="12"/>
                </a:cxn>
                <a:cxn ang="0">
                  <a:pos x="35" y="20"/>
                </a:cxn>
                <a:cxn ang="0">
                  <a:pos x="13" y="30"/>
                </a:cxn>
                <a:cxn ang="0">
                  <a:pos x="0" y="48"/>
                </a:cxn>
                <a:cxn ang="0">
                  <a:pos x="4" y="66"/>
                </a:cxn>
                <a:cxn ang="0">
                  <a:pos x="18" y="59"/>
                </a:cxn>
              </a:cxnLst>
              <a:rect l="0" t="0" r="r" b="b"/>
              <a:pathLst>
                <a:path w="459" h="66">
                  <a:moveTo>
                    <a:pt x="18" y="59"/>
                  </a:moveTo>
                  <a:lnTo>
                    <a:pt x="16" y="50"/>
                  </a:lnTo>
                  <a:lnTo>
                    <a:pt x="22" y="44"/>
                  </a:lnTo>
                  <a:lnTo>
                    <a:pt x="39" y="36"/>
                  </a:lnTo>
                  <a:lnTo>
                    <a:pt x="65" y="28"/>
                  </a:lnTo>
                  <a:lnTo>
                    <a:pt x="96" y="23"/>
                  </a:lnTo>
                  <a:lnTo>
                    <a:pt x="134" y="20"/>
                  </a:lnTo>
                  <a:lnTo>
                    <a:pt x="175" y="18"/>
                  </a:lnTo>
                  <a:lnTo>
                    <a:pt x="219" y="16"/>
                  </a:lnTo>
                  <a:lnTo>
                    <a:pt x="263" y="16"/>
                  </a:lnTo>
                  <a:lnTo>
                    <a:pt x="306" y="18"/>
                  </a:lnTo>
                  <a:lnTo>
                    <a:pt x="347" y="19"/>
                  </a:lnTo>
                  <a:lnTo>
                    <a:pt x="383" y="20"/>
                  </a:lnTo>
                  <a:lnTo>
                    <a:pt x="414" y="22"/>
                  </a:lnTo>
                  <a:lnTo>
                    <a:pt x="438" y="23"/>
                  </a:lnTo>
                  <a:lnTo>
                    <a:pt x="453" y="25"/>
                  </a:lnTo>
                  <a:lnTo>
                    <a:pt x="459" y="25"/>
                  </a:lnTo>
                  <a:lnTo>
                    <a:pt x="459" y="8"/>
                  </a:lnTo>
                  <a:lnTo>
                    <a:pt x="453" y="8"/>
                  </a:lnTo>
                  <a:lnTo>
                    <a:pt x="438" y="7"/>
                  </a:lnTo>
                  <a:lnTo>
                    <a:pt x="414" y="6"/>
                  </a:lnTo>
                  <a:lnTo>
                    <a:pt x="383" y="4"/>
                  </a:lnTo>
                  <a:lnTo>
                    <a:pt x="347" y="3"/>
                  </a:lnTo>
                  <a:lnTo>
                    <a:pt x="306" y="1"/>
                  </a:lnTo>
                  <a:lnTo>
                    <a:pt x="263" y="0"/>
                  </a:lnTo>
                  <a:lnTo>
                    <a:pt x="219" y="0"/>
                  </a:lnTo>
                  <a:lnTo>
                    <a:pt x="175" y="1"/>
                  </a:lnTo>
                  <a:lnTo>
                    <a:pt x="134" y="4"/>
                  </a:lnTo>
                  <a:lnTo>
                    <a:pt x="96" y="7"/>
                  </a:lnTo>
                  <a:lnTo>
                    <a:pt x="62" y="12"/>
                  </a:lnTo>
                  <a:lnTo>
                    <a:pt x="35" y="20"/>
                  </a:lnTo>
                  <a:lnTo>
                    <a:pt x="13" y="30"/>
                  </a:lnTo>
                  <a:lnTo>
                    <a:pt x="0" y="48"/>
                  </a:lnTo>
                  <a:lnTo>
                    <a:pt x="4" y="66"/>
                  </a:lnTo>
                  <a:lnTo>
                    <a:pt x="18" y="59"/>
                  </a:lnTo>
                  <a:close/>
                </a:path>
              </a:pathLst>
            </a:custGeom>
            <a:solidFill>
              <a:srgbClr val="A53A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3" name="Freeform 127"/>
            <p:cNvSpPr>
              <a:spLocks/>
            </p:cNvSpPr>
            <p:nvPr/>
          </p:nvSpPr>
          <p:spPr bwMode="auto">
            <a:xfrm>
              <a:off x="2743" y="2115"/>
              <a:ext cx="269" cy="49"/>
            </a:xfrm>
            <a:custGeom>
              <a:avLst/>
              <a:gdLst/>
              <a:ahLst/>
              <a:cxnLst>
                <a:cxn ang="0">
                  <a:pos x="14" y="91"/>
                </a:cxn>
                <a:cxn ang="0">
                  <a:pos x="14" y="81"/>
                </a:cxn>
                <a:cxn ang="0">
                  <a:pos x="23" y="73"/>
                </a:cxn>
                <a:cxn ang="0">
                  <a:pos x="44" y="60"/>
                </a:cxn>
                <a:cxn ang="0">
                  <a:pos x="75" y="52"/>
                </a:cxn>
                <a:cxn ang="0">
                  <a:pos x="114" y="43"/>
                </a:cxn>
                <a:cxn ang="0">
                  <a:pos x="158" y="36"/>
                </a:cxn>
                <a:cxn ang="0">
                  <a:pos x="206" y="32"/>
                </a:cxn>
                <a:cxn ang="0">
                  <a:pos x="258" y="27"/>
                </a:cxn>
                <a:cxn ang="0">
                  <a:pos x="310" y="23"/>
                </a:cxn>
                <a:cxn ang="0">
                  <a:pos x="360" y="20"/>
                </a:cxn>
                <a:cxn ang="0">
                  <a:pos x="407" y="19"/>
                </a:cxn>
                <a:cxn ang="0">
                  <a:pos x="449" y="18"/>
                </a:cxn>
                <a:cxn ang="0">
                  <a:pos x="486" y="17"/>
                </a:cxn>
                <a:cxn ang="0">
                  <a:pos x="514" y="17"/>
                </a:cxn>
                <a:cxn ang="0">
                  <a:pos x="531" y="17"/>
                </a:cxn>
                <a:cxn ang="0">
                  <a:pos x="538" y="17"/>
                </a:cxn>
                <a:cxn ang="0">
                  <a:pos x="538" y="0"/>
                </a:cxn>
                <a:cxn ang="0">
                  <a:pos x="531" y="0"/>
                </a:cxn>
                <a:cxn ang="0">
                  <a:pos x="514" y="0"/>
                </a:cxn>
                <a:cxn ang="0">
                  <a:pos x="486" y="0"/>
                </a:cxn>
                <a:cxn ang="0">
                  <a:pos x="449" y="2"/>
                </a:cxn>
                <a:cxn ang="0">
                  <a:pos x="407" y="3"/>
                </a:cxn>
                <a:cxn ang="0">
                  <a:pos x="360" y="4"/>
                </a:cxn>
                <a:cxn ang="0">
                  <a:pos x="310" y="7"/>
                </a:cxn>
                <a:cxn ang="0">
                  <a:pos x="258" y="11"/>
                </a:cxn>
                <a:cxn ang="0">
                  <a:pos x="206" y="15"/>
                </a:cxn>
                <a:cxn ang="0">
                  <a:pos x="158" y="20"/>
                </a:cxn>
                <a:cxn ang="0">
                  <a:pos x="112" y="27"/>
                </a:cxn>
                <a:cxn ang="0">
                  <a:pos x="73" y="36"/>
                </a:cxn>
                <a:cxn ang="0">
                  <a:pos x="39" y="47"/>
                </a:cxn>
                <a:cxn ang="0">
                  <a:pos x="14" y="59"/>
                </a:cxn>
                <a:cxn ang="0">
                  <a:pos x="0" y="76"/>
                </a:cxn>
                <a:cxn ang="0">
                  <a:pos x="0" y="98"/>
                </a:cxn>
                <a:cxn ang="0">
                  <a:pos x="14" y="91"/>
                </a:cxn>
              </a:cxnLst>
              <a:rect l="0" t="0" r="r" b="b"/>
              <a:pathLst>
                <a:path w="538" h="98">
                  <a:moveTo>
                    <a:pt x="14" y="91"/>
                  </a:moveTo>
                  <a:lnTo>
                    <a:pt x="14" y="81"/>
                  </a:lnTo>
                  <a:lnTo>
                    <a:pt x="23" y="73"/>
                  </a:lnTo>
                  <a:lnTo>
                    <a:pt x="44" y="60"/>
                  </a:lnTo>
                  <a:lnTo>
                    <a:pt x="75" y="52"/>
                  </a:lnTo>
                  <a:lnTo>
                    <a:pt x="114" y="43"/>
                  </a:lnTo>
                  <a:lnTo>
                    <a:pt x="158" y="36"/>
                  </a:lnTo>
                  <a:lnTo>
                    <a:pt x="206" y="32"/>
                  </a:lnTo>
                  <a:lnTo>
                    <a:pt x="258" y="27"/>
                  </a:lnTo>
                  <a:lnTo>
                    <a:pt x="310" y="23"/>
                  </a:lnTo>
                  <a:lnTo>
                    <a:pt x="360" y="20"/>
                  </a:lnTo>
                  <a:lnTo>
                    <a:pt x="407" y="19"/>
                  </a:lnTo>
                  <a:lnTo>
                    <a:pt x="449" y="18"/>
                  </a:lnTo>
                  <a:lnTo>
                    <a:pt x="486" y="17"/>
                  </a:lnTo>
                  <a:lnTo>
                    <a:pt x="514" y="17"/>
                  </a:lnTo>
                  <a:lnTo>
                    <a:pt x="531" y="17"/>
                  </a:lnTo>
                  <a:lnTo>
                    <a:pt x="538" y="17"/>
                  </a:lnTo>
                  <a:lnTo>
                    <a:pt x="538" y="0"/>
                  </a:lnTo>
                  <a:lnTo>
                    <a:pt x="531" y="0"/>
                  </a:lnTo>
                  <a:lnTo>
                    <a:pt x="514" y="0"/>
                  </a:lnTo>
                  <a:lnTo>
                    <a:pt x="486" y="0"/>
                  </a:lnTo>
                  <a:lnTo>
                    <a:pt x="449" y="2"/>
                  </a:lnTo>
                  <a:lnTo>
                    <a:pt x="407" y="3"/>
                  </a:lnTo>
                  <a:lnTo>
                    <a:pt x="360" y="4"/>
                  </a:lnTo>
                  <a:lnTo>
                    <a:pt x="310" y="7"/>
                  </a:lnTo>
                  <a:lnTo>
                    <a:pt x="258" y="11"/>
                  </a:lnTo>
                  <a:lnTo>
                    <a:pt x="206" y="15"/>
                  </a:lnTo>
                  <a:lnTo>
                    <a:pt x="158" y="20"/>
                  </a:lnTo>
                  <a:lnTo>
                    <a:pt x="112" y="27"/>
                  </a:lnTo>
                  <a:lnTo>
                    <a:pt x="73" y="36"/>
                  </a:lnTo>
                  <a:lnTo>
                    <a:pt x="39" y="47"/>
                  </a:lnTo>
                  <a:lnTo>
                    <a:pt x="14" y="59"/>
                  </a:lnTo>
                  <a:lnTo>
                    <a:pt x="0" y="76"/>
                  </a:lnTo>
                  <a:lnTo>
                    <a:pt x="0" y="98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A53A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4" name="Freeform 128"/>
            <p:cNvSpPr>
              <a:spLocks/>
            </p:cNvSpPr>
            <p:nvPr/>
          </p:nvSpPr>
          <p:spPr bwMode="auto">
            <a:xfrm>
              <a:off x="2848" y="2071"/>
              <a:ext cx="184" cy="20"/>
            </a:xfrm>
            <a:custGeom>
              <a:avLst/>
              <a:gdLst/>
              <a:ahLst/>
              <a:cxnLst>
                <a:cxn ang="0">
                  <a:pos x="2" y="40"/>
                </a:cxn>
                <a:cxn ang="0">
                  <a:pos x="32" y="34"/>
                </a:cxn>
                <a:cxn ang="0">
                  <a:pos x="61" y="31"/>
                </a:cxn>
                <a:cxn ang="0">
                  <a:pos x="92" y="26"/>
                </a:cxn>
                <a:cxn ang="0">
                  <a:pos x="123" y="24"/>
                </a:cxn>
                <a:cxn ang="0">
                  <a:pos x="154" y="21"/>
                </a:cxn>
                <a:cxn ang="0">
                  <a:pos x="185" y="19"/>
                </a:cxn>
                <a:cxn ang="0">
                  <a:pos x="214" y="18"/>
                </a:cxn>
                <a:cxn ang="0">
                  <a:pos x="242" y="17"/>
                </a:cxn>
                <a:cxn ang="0">
                  <a:pos x="268" y="16"/>
                </a:cxn>
                <a:cxn ang="0">
                  <a:pos x="291" y="16"/>
                </a:cxn>
                <a:cxn ang="0">
                  <a:pos x="313" y="16"/>
                </a:cxn>
                <a:cxn ang="0">
                  <a:pos x="331" y="16"/>
                </a:cxn>
                <a:cxn ang="0">
                  <a:pos x="346" y="16"/>
                </a:cxn>
                <a:cxn ang="0">
                  <a:pos x="357" y="16"/>
                </a:cxn>
                <a:cxn ang="0">
                  <a:pos x="364" y="16"/>
                </a:cxn>
                <a:cxn ang="0">
                  <a:pos x="366" y="16"/>
                </a:cxn>
                <a:cxn ang="0">
                  <a:pos x="366" y="0"/>
                </a:cxn>
                <a:cxn ang="0">
                  <a:pos x="364" y="0"/>
                </a:cxn>
                <a:cxn ang="0">
                  <a:pos x="357" y="0"/>
                </a:cxn>
                <a:cxn ang="0">
                  <a:pos x="346" y="0"/>
                </a:cxn>
                <a:cxn ang="0">
                  <a:pos x="331" y="0"/>
                </a:cxn>
                <a:cxn ang="0">
                  <a:pos x="313" y="0"/>
                </a:cxn>
                <a:cxn ang="0">
                  <a:pos x="291" y="0"/>
                </a:cxn>
                <a:cxn ang="0">
                  <a:pos x="268" y="0"/>
                </a:cxn>
                <a:cxn ang="0">
                  <a:pos x="242" y="1"/>
                </a:cxn>
                <a:cxn ang="0">
                  <a:pos x="214" y="2"/>
                </a:cxn>
                <a:cxn ang="0">
                  <a:pos x="185" y="3"/>
                </a:cxn>
                <a:cxn ang="0">
                  <a:pos x="154" y="5"/>
                </a:cxn>
                <a:cxn ang="0">
                  <a:pos x="123" y="8"/>
                </a:cxn>
                <a:cxn ang="0">
                  <a:pos x="92" y="10"/>
                </a:cxn>
                <a:cxn ang="0">
                  <a:pos x="61" y="15"/>
                </a:cxn>
                <a:cxn ang="0">
                  <a:pos x="30" y="18"/>
                </a:cxn>
                <a:cxn ang="0">
                  <a:pos x="0" y="24"/>
                </a:cxn>
                <a:cxn ang="0">
                  <a:pos x="2" y="40"/>
                </a:cxn>
              </a:cxnLst>
              <a:rect l="0" t="0" r="r" b="b"/>
              <a:pathLst>
                <a:path w="366" h="40">
                  <a:moveTo>
                    <a:pt x="2" y="40"/>
                  </a:moveTo>
                  <a:lnTo>
                    <a:pt x="32" y="34"/>
                  </a:lnTo>
                  <a:lnTo>
                    <a:pt x="61" y="31"/>
                  </a:lnTo>
                  <a:lnTo>
                    <a:pt x="92" y="26"/>
                  </a:lnTo>
                  <a:lnTo>
                    <a:pt x="123" y="24"/>
                  </a:lnTo>
                  <a:lnTo>
                    <a:pt x="154" y="21"/>
                  </a:lnTo>
                  <a:lnTo>
                    <a:pt x="185" y="19"/>
                  </a:lnTo>
                  <a:lnTo>
                    <a:pt x="214" y="18"/>
                  </a:lnTo>
                  <a:lnTo>
                    <a:pt x="242" y="17"/>
                  </a:lnTo>
                  <a:lnTo>
                    <a:pt x="268" y="16"/>
                  </a:lnTo>
                  <a:lnTo>
                    <a:pt x="291" y="16"/>
                  </a:lnTo>
                  <a:lnTo>
                    <a:pt x="313" y="16"/>
                  </a:lnTo>
                  <a:lnTo>
                    <a:pt x="331" y="16"/>
                  </a:lnTo>
                  <a:lnTo>
                    <a:pt x="346" y="16"/>
                  </a:lnTo>
                  <a:lnTo>
                    <a:pt x="357" y="16"/>
                  </a:lnTo>
                  <a:lnTo>
                    <a:pt x="364" y="16"/>
                  </a:lnTo>
                  <a:lnTo>
                    <a:pt x="366" y="16"/>
                  </a:lnTo>
                  <a:lnTo>
                    <a:pt x="366" y="0"/>
                  </a:lnTo>
                  <a:lnTo>
                    <a:pt x="364" y="0"/>
                  </a:lnTo>
                  <a:lnTo>
                    <a:pt x="357" y="0"/>
                  </a:lnTo>
                  <a:lnTo>
                    <a:pt x="346" y="0"/>
                  </a:lnTo>
                  <a:lnTo>
                    <a:pt x="331" y="0"/>
                  </a:lnTo>
                  <a:lnTo>
                    <a:pt x="313" y="0"/>
                  </a:lnTo>
                  <a:lnTo>
                    <a:pt x="291" y="0"/>
                  </a:lnTo>
                  <a:lnTo>
                    <a:pt x="268" y="0"/>
                  </a:lnTo>
                  <a:lnTo>
                    <a:pt x="242" y="1"/>
                  </a:lnTo>
                  <a:lnTo>
                    <a:pt x="214" y="2"/>
                  </a:lnTo>
                  <a:lnTo>
                    <a:pt x="185" y="3"/>
                  </a:lnTo>
                  <a:lnTo>
                    <a:pt x="154" y="5"/>
                  </a:lnTo>
                  <a:lnTo>
                    <a:pt x="123" y="8"/>
                  </a:lnTo>
                  <a:lnTo>
                    <a:pt x="92" y="10"/>
                  </a:lnTo>
                  <a:lnTo>
                    <a:pt x="61" y="15"/>
                  </a:lnTo>
                  <a:lnTo>
                    <a:pt x="30" y="18"/>
                  </a:lnTo>
                  <a:lnTo>
                    <a:pt x="0" y="24"/>
                  </a:lnTo>
                  <a:lnTo>
                    <a:pt x="2" y="40"/>
                  </a:lnTo>
                  <a:close/>
                </a:path>
              </a:pathLst>
            </a:custGeom>
            <a:solidFill>
              <a:srgbClr val="A53A00"/>
            </a:solidFill>
            <a:ln w="9525">
              <a:noFill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ctr" rtl="0" fontAlgn="base">
                <a:spcBef>
                  <a:spcPct val="0"/>
                </a:spcBef>
                <a:spcAft>
                  <a:spcPct val="0"/>
                </a:spcAft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8684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Исследование эффективности некоторых приемов 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rPr>
              <a:t>воспитания</a:t>
            </a:r>
            <a:r>
              <a:rPr lang="ru-RU" sz="27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у учащихся самостоятельности при выполнении трудовых заданий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Содержимое 4" descr="C:\Documents and Settings\3696\Мои документы\Мои фото\Экзамены\Изображение 050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8760" t="24145" r="23154"/>
          <a:stretch>
            <a:fillRect/>
          </a:stretch>
        </p:blipFill>
        <p:spPr bwMode="auto">
          <a:xfrm>
            <a:off x="1500166" y="1714488"/>
            <a:ext cx="5857916" cy="492922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1500166" y="500042"/>
            <a:ext cx="5572164" cy="5643602"/>
            <a:chOff x="240" y="816"/>
            <a:chExt cx="1375" cy="2068"/>
          </a:xfrm>
        </p:grpSpPr>
        <p:sp>
          <p:nvSpPr>
            <p:cNvPr id="3" name="Freeform 9"/>
            <p:cNvSpPr>
              <a:spLocks/>
            </p:cNvSpPr>
            <p:nvPr/>
          </p:nvSpPr>
          <p:spPr bwMode="auto">
            <a:xfrm>
              <a:off x="240" y="1289"/>
              <a:ext cx="1104" cy="1446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1114" y="5"/>
                </a:cxn>
                <a:cxn ang="0">
                  <a:pos x="1146" y="0"/>
                </a:cxn>
                <a:cxn ang="0">
                  <a:pos x="1170" y="0"/>
                </a:cxn>
                <a:cxn ang="0">
                  <a:pos x="1195" y="5"/>
                </a:cxn>
                <a:cxn ang="0">
                  <a:pos x="1208" y="14"/>
                </a:cxn>
                <a:cxn ang="0">
                  <a:pos x="1218" y="21"/>
                </a:cxn>
                <a:cxn ang="0">
                  <a:pos x="1223" y="37"/>
                </a:cxn>
                <a:cxn ang="0">
                  <a:pos x="1226" y="50"/>
                </a:cxn>
                <a:cxn ang="0">
                  <a:pos x="1227" y="70"/>
                </a:cxn>
                <a:cxn ang="0">
                  <a:pos x="1226" y="139"/>
                </a:cxn>
                <a:cxn ang="0">
                  <a:pos x="1226" y="1521"/>
                </a:cxn>
                <a:cxn ang="0">
                  <a:pos x="0" y="1749"/>
                </a:cxn>
                <a:cxn ang="0">
                  <a:pos x="0" y="183"/>
                </a:cxn>
              </a:cxnLst>
              <a:rect l="0" t="0" r="r" b="b"/>
              <a:pathLst>
                <a:path w="1227" h="1749">
                  <a:moveTo>
                    <a:pt x="0" y="183"/>
                  </a:moveTo>
                  <a:lnTo>
                    <a:pt x="1114" y="5"/>
                  </a:lnTo>
                  <a:lnTo>
                    <a:pt x="1146" y="0"/>
                  </a:lnTo>
                  <a:lnTo>
                    <a:pt x="1170" y="0"/>
                  </a:lnTo>
                  <a:lnTo>
                    <a:pt x="1195" y="5"/>
                  </a:lnTo>
                  <a:lnTo>
                    <a:pt x="1208" y="14"/>
                  </a:lnTo>
                  <a:lnTo>
                    <a:pt x="1218" y="21"/>
                  </a:lnTo>
                  <a:lnTo>
                    <a:pt x="1223" y="37"/>
                  </a:lnTo>
                  <a:lnTo>
                    <a:pt x="1226" y="50"/>
                  </a:lnTo>
                  <a:lnTo>
                    <a:pt x="1227" y="70"/>
                  </a:lnTo>
                  <a:lnTo>
                    <a:pt x="1226" y="139"/>
                  </a:lnTo>
                  <a:lnTo>
                    <a:pt x="1226" y="1521"/>
                  </a:lnTo>
                  <a:lnTo>
                    <a:pt x="0" y="1749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00007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324" y="1432"/>
              <a:ext cx="179" cy="145"/>
              <a:chOff x="919" y="2389"/>
              <a:chExt cx="199" cy="175"/>
            </a:xfrm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922" y="2402"/>
                <a:ext cx="196" cy="16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0" y="70"/>
                  </a:cxn>
                  <a:cxn ang="0">
                    <a:pos x="24" y="58"/>
                  </a:cxn>
                  <a:cxn ang="0">
                    <a:pos x="40" y="44"/>
                  </a:cxn>
                  <a:cxn ang="0">
                    <a:pos x="59" y="30"/>
                  </a:cxn>
                  <a:cxn ang="0">
                    <a:pos x="77" y="22"/>
                  </a:cxn>
                  <a:cxn ang="0">
                    <a:pos x="94" y="12"/>
                  </a:cxn>
                  <a:cxn ang="0">
                    <a:pos x="108" y="7"/>
                  </a:cxn>
                  <a:cxn ang="0">
                    <a:pos x="123" y="3"/>
                  </a:cxn>
                  <a:cxn ang="0">
                    <a:pos x="139" y="0"/>
                  </a:cxn>
                  <a:cxn ang="0">
                    <a:pos x="149" y="1"/>
                  </a:cxn>
                  <a:cxn ang="0">
                    <a:pos x="163" y="4"/>
                  </a:cxn>
                  <a:cxn ang="0">
                    <a:pos x="171" y="7"/>
                  </a:cxn>
                  <a:cxn ang="0">
                    <a:pos x="179" y="13"/>
                  </a:cxn>
                  <a:cxn ang="0">
                    <a:pos x="186" y="20"/>
                  </a:cxn>
                  <a:cxn ang="0">
                    <a:pos x="192" y="30"/>
                  </a:cxn>
                  <a:cxn ang="0">
                    <a:pos x="194" y="41"/>
                  </a:cxn>
                  <a:cxn ang="0">
                    <a:pos x="196" y="53"/>
                  </a:cxn>
                  <a:cxn ang="0">
                    <a:pos x="193" y="65"/>
                  </a:cxn>
                  <a:cxn ang="0">
                    <a:pos x="190" y="77"/>
                  </a:cxn>
                  <a:cxn ang="0">
                    <a:pos x="186" y="90"/>
                  </a:cxn>
                  <a:cxn ang="0">
                    <a:pos x="176" y="103"/>
                  </a:cxn>
                  <a:cxn ang="0">
                    <a:pos x="168" y="116"/>
                  </a:cxn>
                  <a:cxn ang="0">
                    <a:pos x="155" y="134"/>
                  </a:cxn>
                  <a:cxn ang="0">
                    <a:pos x="141" y="151"/>
                  </a:cxn>
                  <a:cxn ang="0">
                    <a:pos x="131" y="162"/>
                  </a:cxn>
                  <a:cxn ang="0">
                    <a:pos x="0" y="82"/>
                  </a:cxn>
                </a:cxnLst>
                <a:rect l="0" t="0" r="r" b="b"/>
                <a:pathLst>
                  <a:path w="196" h="162">
                    <a:moveTo>
                      <a:pt x="0" y="82"/>
                    </a:moveTo>
                    <a:lnTo>
                      <a:pt x="10" y="70"/>
                    </a:lnTo>
                    <a:lnTo>
                      <a:pt x="24" y="58"/>
                    </a:lnTo>
                    <a:lnTo>
                      <a:pt x="40" y="44"/>
                    </a:lnTo>
                    <a:lnTo>
                      <a:pt x="59" y="30"/>
                    </a:lnTo>
                    <a:lnTo>
                      <a:pt x="77" y="22"/>
                    </a:lnTo>
                    <a:lnTo>
                      <a:pt x="94" y="12"/>
                    </a:lnTo>
                    <a:lnTo>
                      <a:pt x="108" y="7"/>
                    </a:lnTo>
                    <a:lnTo>
                      <a:pt x="123" y="3"/>
                    </a:lnTo>
                    <a:lnTo>
                      <a:pt x="139" y="0"/>
                    </a:lnTo>
                    <a:lnTo>
                      <a:pt x="149" y="1"/>
                    </a:lnTo>
                    <a:lnTo>
                      <a:pt x="163" y="4"/>
                    </a:lnTo>
                    <a:lnTo>
                      <a:pt x="171" y="7"/>
                    </a:lnTo>
                    <a:lnTo>
                      <a:pt x="179" y="13"/>
                    </a:lnTo>
                    <a:lnTo>
                      <a:pt x="186" y="20"/>
                    </a:lnTo>
                    <a:lnTo>
                      <a:pt x="192" y="30"/>
                    </a:lnTo>
                    <a:lnTo>
                      <a:pt x="194" y="41"/>
                    </a:lnTo>
                    <a:lnTo>
                      <a:pt x="196" y="53"/>
                    </a:lnTo>
                    <a:lnTo>
                      <a:pt x="193" y="65"/>
                    </a:lnTo>
                    <a:lnTo>
                      <a:pt x="190" y="77"/>
                    </a:lnTo>
                    <a:lnTo>
                      <a:pt x="186" y="90"/>
                    </a:lnTo>
                    <a:lnTo>
                      <a:pt x="176" y="103"/>
                    </a:lnTo>
                    <a:lnTo>
                      <a:pt x="168" y="116"/>
                    </a:lnTo>
                    <a:lnTo>
                      <a:pt x="155" y="134"/>
                    </a:lnTo>
                    <a:lnTo>
                      <a:pt x="141" y="151"/>
                    </a:lnTo>
                    <a:lnTo>
                      <a:pt x="131" y="16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9" name="Freeform 12"/>
              <p:cNvSpPr>
                <a:spLocks/>
              </p:cNvSpPr>
              <p:nvPr/>
            </p:nvSpPr>
            <p:spPr bwMode="auto">
              <a:xfrm>
                <a:off x="919" y="2389"/>
                <a:ext cx="196" cy="162"/>
              </a:xfrm>
              <a:custGeom>
                <a:avLst/>
                <a:gdLst/>
                <a:ahLst/>
                <a:cxnLst>
                  <a:cxn ang="0">
                    <a:pos x="0" y="82"/>
                  </a:cxn>
                  <a:cxn ang="0">
                    <a:pos x="10" y="72"/>
                  </a:cxn>
                  <a:cxn ang="0">
                    <a:pos x="24" y="58"/>
                  </a:cxn>
                  <a:cxn ang="0">
                    <a:pos x="40" y="45"/>
                  </a:cxn>
                  <a:cxn ang="0">
                    <a:pos x="60" y="32"/>
                  </a:cxn>
                  <a:cxn ang="0">
                    <a:pos x="77" y="21"/>
                  </a:cxn>
                  <a:cxn ang="0">
                    <a:pos x="94" y="14"/>
                  </a:cxn>
                  <a:cxn ang="0">
                    <a:pos x="108" y="7"/>
                  </a:cxn>
                  <a:cxn ang="0">
                    <a:pos x="123" y="2"/>
                  </a:cxn>
                  <a:cxn ang="0">
                    <a:pos x="138" y="0"/>
                  </a:cxn>
                  <a:cxn ang="0">
                    <a:pos x="150" y="0"/>
                  </a:cxn>
                  <a:cxn ang="0">
                    <a:pos x="163" y="4"/>
                  </a:cxn>
                  <a:cxn ang="0">
                    <a:pos x="172" y="9"/>
                  </a:cxn>
                  <a:cxn ang="0">
                    <a:pos x="178" y="14"/>
                  </a:cxn>
                  <a:cxn ang="0">
                    <a:pos x="186" y="19"/>
                  </a:cxn>
                  <a:cxn ang="0">
                    <a:pos x="192" y="32"/>
                  </a:cxn>
                  <a:cxn ang="0">
                    <a:pos x="195" y="42"/>
                  </a:cxn>
                  <a:cxn ang="0">
                    <a:pos x="196" y="53"/>
                  </a:cxn>
                  <a:cxn ang="0">
                    <a:pos x="194" y="65"/>
                  </a:cxn>
                  <a:cxn ang="0">
                    <a:pos x="190" y="79"/>
                  </a:cxn>
                  <a:cxn ang="0">
                    <a:pos x="185" y="90"/>
                  </a:cxn>
                  <a:cxn ang="0">
                    <a:pos x="176" y="103"/>
                  </a:cxn>
                  <a:cxn ang="0">
                    <a:pos x="168" y="117"/>
                  </a:cxn>
                  <a:cxn ang="0">
                    <a:pos x="154" y="133"/>
                  </a:cxn>
                  <a:cxn ang="0">
                    <a:pos x="141" y="153"/>
                  </a:cxn>
                  <a:cxn ang="0">
                    <a:pos x="130" y="162"/>
                  </a:cxn>
                  <a:cxn ang="0">
                    <a:pos x="0" y="82"/>
                  </a:cxn>
                </a:cxnLst>
                <a:rect l="0" t="0" r="r" b="b"/>
                <a:pathLst>
                  <a:path w="196" h="162">
                    <a:moveTo>
                      <a:pt x="0" y="82"/>
                    </a:moveTo>
                    <a:lnTo>
                      <a:pt x="10" y="72"/>
                    </a:lnTo>
                    <a:lnTo>
                      <a:pt x="24" y="58"/>
                    </a:lnTo>
                    <a:lnTo>
                      <a:pt x="40" y="45"/>
                    </a:lnTo>
                    <a:lnTo>
                      <a:pt x="60" y="32"/>
                    </a:lnTo>
                    <a:lnTo>
                      <a:pt x="77" y="21"/>
                    </a:lnTo>
                    <a:lnTo>
                      <a:pt x="94" y="14"/>
                    </a:lnTo>
                    <a:lnTo>
                      <a:pt x="108" y="7"/>
                    </a:lnTo>
                    <a:lnTo>
                      <a:pt x="123" y="2"/>
                    </a:lnTo>
                    <a:lnTo>
                      <a:pt x="138" y="0"/>
                    </a:lnTo>
                    <a:lnTo>
                      <a:pt x="150" y="0"/>
                    </a:lnTo>
                    <a:lnTo>
                      <a:pt x="163" y="4"/>
                    </a:lnTo>
                    <a:lnTo>
                      <a:pt x="172" y="9"/>
                    </a:lnTo>
                    <a:lnTo>
                      <a:pt x="178" y="14"/>
                    </a:lnTo>
                    <a:lnTo>
                      <a:pt x="186" y="19"/>
                    </a:lnTo>
                    <a:lnTo>
                      <a:pt x="192" y="32"/>
                    </a:lnTo>
                    <a:lnTo>
                      <a:pt x="195" y="42"/>
                    </a:lnTo>
                    <a:lnTo>
                      <a:pt x="196" y="53"/>
                    </a:lnTo>
                    <a:lnTo>
                      <a:pt x="194" y="65"/>
                    </a:lnTo>
                    <a:lnTo>
                      <a:pt x="190" y="79"/>
                    </a:lnTo>
                    <a:lnTo>
                      <a:pt x="185" y="90"/>
                    </a:lnTo>
                    <a:lnTo>
                      <a:pt x="176" y="103"/>
                    </a:lnTo>
                    <a:lnTo>
                      <a:pt x="168" y="117"/>
                    </a:lnTo>
                    <a:lnTo>
                      <a:pt x="154" y="133"/>
                    </a:lnTo>
                    <a:lnTo>
                      <a:pt x="141" y="153"/>
                    </a:lnTo>
                    <a:lnTo>
                      <a:pt x="130" y="16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5" name="Freeform 14"/>
            <p:cNvSpPr>
              <a:spLocks/>
            </p:cNvSpPr>
            <p:nvPr/>
          </p:nvSpPr>
          <p:spPr bwMode="auto">
            <a:xfrm>
              <a:off x="240" y="1441"/>
              <a:ext cx="239" cy="14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65"/>
                </a:cxn>
                <a:cxn ang="0">
                  <a:pos x="266" y="1718"/>
                </a:cxn>
                <a:cxn ang="0">
                  <a:pos x="266" y="152"/>
                </a:cxn>
                <a:cxn ang="0">
                  <a:pos x="0" y="0"/>
                </a:cxn>
              </a:cxnLst>
              <a:rect l="0" t="0" r="r" b="b"/>
              <a:pathLst>
                <a:path w="266" h="1718">
                  <a:moveTo>
                    <a:pt x="0" y="0"/>
                  </a:moveTo>
                  <a:lnTo>
                    <a:pt x="0" y="1565"/>
                  </a:lnTo>
                  <a:lnTo>
                    <a:pt x="266" y="1718"/>
                  </a:lnTo>
                  <a:lnTo>
                    <a:pt x="266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1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auto">
            <a:xfrm>
              <a:off x="314" y="1655"/>
              <a:ext cx="41" cy="41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auto">
            <a:xfrm>
              <a:off x="316" y="2526"/>
              <a:ext cx="42" cy="40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8" name="Group 20"/>
            <p:cNvGrpSpPr>
              <a:grpSpLocks/>
            </p:cNvGrpSpPr>
            <p:nvPr/>
          </p:nvGrpSpPr>
          <p:grpSpPr bwMode="auto">
            <a:xfrm rot="-551461">
              <a:off x="445" y="912"/>
              <a:ext cx="1087" cy="1111"/>
              <a:chOff x="1248" y="2112"/>
              <a:chExt cx="1014" cy="1344"/>
            </a:xfrm>
          </p:grpSpPr>
          <p:sp>
            <p:nvSpPr>
              <p:cNvPr id="16" name="Rectangle 18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1008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1350" y="2292"/>
                <a:ext cx="912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b="1"/>
                  <a:t>Планирование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sz="1600" b="1"/>
                  <a:t>эксперимента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 rot="-551461">
              <a:off x="532" y="991"/>
              <a:ext cx="1083" cy="1112"/>
              <a:chOff x="1248" y="2112"/>
              <a:chExt cx="1011" cy="1344"/>
            </a:xfrm>
          </p:grpSpPr>
          <p:sp>
            <p:nvSpPr>
              <p:cNvPr id="14" name="Rectangle 23"/>
              <p:cNvSpPr>
                <a:spLocks noChangeArrowheads="1"/>
              </p:cNvSpPr>
              <p:nvPr/>
            </p:nvSpPr>
            <p:spPr bwMode="auto">
              <a:xfrm>
                <a:off x="1248" y="2112"/>
                <a:ext cx="1008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1349" y="2292"/>
                <a:ext cx="910" cy="5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b="1"/>
                  <a:t>Планирование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sz="1600" b="1"/>
                  <a:t>эксперимента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 rot="-551461">
              <a:off x="480" y="816"/>
              <a:ext cx="1091" cy="1508"/>
              <a:chOff x="1248" y="2110"/>
              <a:chExt cx="1018" cy="1344"/>
            </a:xfrm>
          </p:grpSpPr>
          <p:sp>
            <p:nvSpPr>
              <p:cNvPr id="12" name="Rectangle 26"/>
              <p:cNvSpPr>
                <a:spLocks noChangeArrowheads="1"/>
              </p:cNvSpPr>
              <p:nvPr/>
            </p:nvSpPr>
            <p:spPr bwMode="auto">
              <a:xfrm>
                <a:off x="1248" y="2110"/>
                <a:ext cx="1008" cy="13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3" name="Text Box 27"/>
              <p:cNvSpPr txBox="1">
                <a:spLocks noChangeArrowheads="1"/>
              </p:cNvSpPr>
              <p:nvPr/>
            </p:nvSpPr>
            <p:spPr bwMode="auto">
              <a:xfrm>
                <a:off x="1353" y="2293"/>
                <a:ext cx="913" cy="3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ru-RU" sz="1600" b="1"/>
                  <a:t>Планирование</a:t>
                </a:r>
              </a:p>
              <a:p>
                <a:pPr>
                  <a:spcBef>
                    <a:spcPct val="50000"/>
                  </a:spcBef>
                </a:pPr>
                <a:r>
                  <a:rPr lang="ru-RU" sz="1600" b="1"/>
                  <a:t>эксперимента</a:t>
                </a:r>
              </a:p>
            </p:txBody>
          </p:sp>
        </p:grp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80" y="1392"/>
              <a:ext cx="1004" cy="1492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0" y="1804"/>
                </a:cxn>
                <a:cxn ang="0">
                  <a:pos x="1041" y="1515"/>
                </a:cxn>
                <a:cxn ang="0">
                  <a:pos x="1061" y="1511"/>
                </a:cxn>
                <a:cxn ang="0">
                  <a:pos x="1090" y="1502"/>
                </a:cxn>
                <a:cxn ang="0">
                  <a:pos x="1104" y="1492"/>
                </a:cxn>
                <a:cxn ang="0">
                  <a:pos x="1111" y="1480"/>
                </a:cxn>
                <a:cxn ang="0">
                  <a:pos x="1115" y="1462"/>
                </a:cxn>
                <a:cxn ang="0">
                  <a:pos x="1115" y="1449"/>
                </a:cxn>
                <a:cxn ang="0">
                  <a:pos x="1115" y="1429"/>
                </a:cxn>
                <a:cxn ang="0">
                  <a:pos x="1115" y="1401"/>
                </a:cxn>
                <a:cxn ang="0">
                  <a:pos x="1115" y="70"/>
                </a:cxn>
                <a:cxn ang="0">
                  <a:pos x="1116" y="45"/>
                </a:cxn>
                <a:cxn ang="0">
                  <a:pos x="1109" y="25"/>
                </a:cxn>
                <a:cxn ang="0">
                  <a:pos x="1101" y="13"/>
                </a:cxn>
                <a:cxn ang="0">
                  <a:pos x="1090" y="5"/>
                </a:cxn>
                <a:cxn ang="0">
                  <a:pos x="1076" y="0"/>
                </a:cxn>
                <a:cxn ang="0">
                  <a:pos x="1059" y="0"/>
                </a:cxn>
                <a:cxn ang="0">
                  <a:pos x="1040" y="1"/>
                </a:cxn>
                <a:cxn ang="0">
                  <a:pos x="1023" y="4"/>
                </a:cxn>
                <a:cxn ang="0">
                  <a:pos x="1003" y="7"/>
                </a:cxn>
                <a:cxn ang="0">
                  <a:pos x="0" y="236"/>
                </a:cxn>
              </a:cxnLst>
              <a:rect l="0" t="0" r="r" b="b"/>
              <a:pathLst>
                <a:path w="1116" h="1804">
                  <a:moveTo>
                    <a:pt x="0" y="236"/>
                  </a:moveTo>
                  <a:lnTo>
                    <a:pt x="0" y="1804"/>
                  </a:lnTo>
                  <a:lnTo>
                    <a:pt x="1041" y="1515"/>
                  </a:lnTo>
                  <a:lnTo>
                    <a:pt x="1061" y="1511"/>
                  </a:lnTo>
                  <a:lnTo>
                    <a:pt x="1090" y="1502"/>
                  </a:lnTo>
                  <a:lnTo>
                    <a:pt x="1104" y="1492"/>
                  </a:lnTo>
                  <a:lnTo>
                    <a:pt x="1111" y="1480"/>
                  </a:lnTo>
                  <a:lnTo>
                    <a:pt x="1115" y="1462"/>
                  </a:lnTo>
                  <a:lnTo>
                    <a:pt x="1115" y="1449"/>
                  </a:lnTo>
                  <a:lnTo>
                    <a:pt x="1115" y="1429"/>
                  </a:lnTo>
                  <a:lnTo>
                    <a:pt x="1115" y="1401"/>
                  </a:lnTo>
                  <a:lnTo>
                    <a:pt x="1115" y="70"/>
                  </a:lnTo>
                  <a:lnTo>
                    <a:pt x="1116" y="45"/>
                  </a:lnTo>
                  <a:lnTo>
                    <a:pt x="1109" y="25"/>
                  </a:lnTo>
                  <a:lnTo>
                    <a:pt x="1101" y="13"/>
                  </a:lnTo>
                  <a:lnTo>
                    <a:pt x="1090" y="5"/>
                  </a:lnTo>
                  <a:lnTo>
                    <a:pt x="1076" y="0"/>
                  </a:lnTo>
                  <a:lnTo>
                    <a:pt x="1059" y="0"/>
                  </a:lnTo>
                  <a:lnTo>
                    <a:pt x="1040" y="1"/>
                  </a:lnTo>
                  <a:lnTo>
                    <a:pt x="1023" y="4"/>
                  </a:lnTo>
                  <a:lnTo>
                    <a:pt x="1003" y="7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3F7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654164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Задачи экспериментального обучения: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/>
            <a:r>
              <a:rPr lang="ru-RU" dirty="0" smtClean="0"/>
              <a:t>отыскание наиболее эффективных приемов воспитания у учащихся вспомогательной школы самостоятельности при выполнении трудовых заданий;</a:t>
            </a:r>
          </a:p>
          <a:p>
            <a:pPr lvl="0" algn="just"/>
            <a:r>
              <a:rPr lang="ru-RU" dirty="0" smtClean="0"/>
              <a:t>обеспечение  наиболее благоприятных условий для активной сознательной, а не механической работы детей при выполнении ими практических заданий по труду;</a:t>
            </a:r>
          </a:p>
          <a:p>
            <a:pPr lvl="0" algn="just"/>
            <a:r>
              <a:rPr lang="ru-RU" dirty="0" smtClean="0"/>
              <a:t>сознательное  выполнение  </a:t>
            </a:r>
          </a:p>
          <a:p>
            <a:pPr lvl="0" algn="just">
              <a:buNone/>
            </a:pPr>
            <a:r>
              <a:rPr lang="ru-RU" dirty="0" smtClean="0"/>
              <a:t>    практического задания по труду.</a:t>
            </a:r>
          </a:p>
          <a:p>
            <a:pPr>
              <a:buNone/>
            </a:pPr>
            <a:endParaRPr lang="ru-RU" dirty="0"/>
          </a:p>
        </p:txBody>
      </p:sp>
      <p:grpSp>
        <p:nvGrpSpPr>
          <p:cNvPr id="40" name="Group 154"/>
          <p:cNvGrpSpPr>
            <a:grpSpLocks/>
          </p:cNvGrpSpPr>
          <p:nvPr/>
        </p:nvGrpSpPr>
        <p:grpSpPr bwMode="auto">
          <a:xfrm>
            <a:off x="5929322" y="4286256"/>
            <a:ext cx="2971801" cy="2362201"/>
            <a:chOff x="3888" y="2832"/>
            <a:chExt cx="1872" cy="1488"/>
          </a:xfrm>
        </p:grpSpPr>
        <p:grpSp>
          <p:nvGrpSpPr>
            <p:cNvPr id="41" name="Group 57"/>
            <p:cNvGrpSpPr>
              <a:grpSpLocks/>
            </p:cNvGrpSpPr>
            <p:nvPr/>
          </p:nvGrpSpPr>
          <p:grpSpPr bwMode="auto">
            <a:xfrm>
              <a:off x="3888" y="2832"/>
              <a:ext cx="1872" cy="1488"/>
              <a:chOff x="253" y="240"/>
              <a:chExt cx="5071" cy="3696"/>
            </a:xfrm>
          </p:grpSpPr>
          <p:sp>
            <p:nvSpPr>
              <p:cNvPr id="43" name="Freeform 58"/>
              <p:cNvSpPr>
                <a:spLocks/>
              </p:cNvSpPr>
              <p:nvPr/>
            </p:nvSpPr>
            <p:spPr bwMode="auto">
              <a:xfrm>
                <a:off x="580" y="515"/>
                <a:ext cx="4367" cy="3416"/>
              </a:xfrm>
              <a:custGeom>
                <a:avLst/>
                <a:gdLst/>
                <a:ahLst/>
                <a:cxnLst>
                  <a:cxn ang="0">
                    <a:pos x="46" y="227"/>
                  </a:cxn>
                  <a:cxn ang="0">
                    <a:pos x="131" y="196"/>
                  </a:cxn>
                  <a:cxn ang="0">
                    <a:pos x="262" y="160"/>
                  </a:cxn>
                  <a:cxn ang="0">
                    <a:pos x="431" y="123"/>
                  </a:cxn>
                  <a:cxn ang="0">
                    <a:pos x="625" y="86"/>
                  </a:cxn>
                  <a:cxn ang="0">
                    <a:pos x="834" y="53"/>
                  </a:cxn>
                  <a:cxn ang="0">
                    <a:pos x="1046" y="25"/>
                  </a:cxn>
                  <a:cxn ang="0">
                    <a:pos x="1253" y="7"/>
                  </a:cxn>
                  <a:cxn ang="0">
                    <a:pos x="1445" y="0"/>
                  </a:cxn>
                  <a:cxn ang="0">
                    <a:pos x="1609" y="5"/>
                  </a:cxn>
                  <a:cxn ang="0">
                    <a:pos x="1736" y="27"/>
                  </a:cxn>
                  <a:cxn ang="0">
                    <a:pos x="1836" y="49"/>
                  </a:cxn>
                  <a:cxn ang="0">
                    <a:pos x="1987" y="68"/>
                  </a:cxn>
                  <a:cxn ang="0">
                    <a:pos x="2174" y="90"/>
                  </a:cxn>
                  <a:cxn ang="0">
                    <a:pos x="2387" y="111"/>
                  </a:cxn>
                  <a:cxn ang="0">
                    <a:pos x="2612" y="131"/>
                  </a:cxn>
                  <a:cxn ang="0">
                    <a:pos x="2835" y="151"/>
                  </a:cxn>
                  <a:cxn ang="0">
                    <a:pos x="3046" y="166"/>
                  </a:cxn>
                  <a:cxn ang="0">
                    <a:pos x="3229" y="182"/>
                  </a:cxn>
                  <a:cxn ang="0">
                    <a:pos x="3375" y="194"/>
                  </a:cxn>
                  <a:cxn ang="0">
                    <a:pos x="3467" y="204"/>
                  </a:cxn>
                  <a:cxn ang="0">
                    <a:pos x="3523" y="568"/>
                  </a:cxn>
                  <a:cxn ang="0">
                    <a:pos x="3523" y="2469"/>
                  </a:cxn>
                  <a:cxn ang="0">
                    <a:pos x="3492" y="2489"/>
                  </a:cxn>
                  <a:cxn ang="0">
                    <a:pos x="3408" y="2542"/>
                  </a:cxn>
                  <a:cxn ang="0">
                    <a:pos x="3281" y="2612"/>
                  </a:cxn>
                  <a:cxn ang="0">
                    <a:pos x="3123" y="2689"/>
                  </a:cxn>
                  <a:cxn ang="0">
                    <a:pos x="2941" y="2756"/>
                  </a:cxn>
                  <a:cxn ang="0">
                    <a:pos x="2812" y="2789"/>
                  </a:cxn>
                  <a:cxn ang="0">
                    <a:pos x="2714" y="2807"/>
                  </a:cxn>
                  <a:cxn ang="0">
                    <a:pos x="2616" y="2812"/>
                  </a:cxn>
                  <a:cxn ang="0">
                    <a:pos x="2520" y="2808"/>
                  </a:cxn>
                  <a:cxn ang="0">
                    <a:pos x="2429" y="2789"/>
                  </a:cxn>
                  <a:cxn ang="0">
                    <a:pos x="2289" y="2736"/>
                  </a:cxn>
                  <a:cxn ang="0">
                    <a:pos x="2045" y="2687"/>
                  </a:cxn>
                  <a:cxn ang="0">
                    <a:pos x="1814" y="2685"/>
                  </a:cxn>
                  <a:cxn ang="0">
                    <a:pos x="1622" y="2710"/>
                  </a:cxn>
                  <a:cxn ang="0">
                    <a:pos x="1490" y="2740"/>
                  </a:cxn>
                  <a:cxn ang="0">
                    <a:pos x="1442" y="2756"/>
                  </a:cxn>
                  <a:cxn ang="0">
                    <a:pos x="21" y="1953"/>
                  </a:cxn>
                  <a:cxn ang="0">
                    <a:pos x="108" y="1596"/>
                  </a:cxn>
                  <a:cxn ang="0">
                    <a:pos x="242" y="1180"/>
                  </a:cxn>
                  <a:cxn ang="0">
                    <a:pos x="196" y="819"/>
                  </a:cxn>
                  <a:cxn ang="0">
                    <a:pos x="60" y="370"/>
                  </a:cxn>
                </a:cxnLst>
                <a:rect l="0" t="0" r="r" b="b"/>
                <a:pathLst>
                  <a:path w="3531" h="2812">
                    <a:moveTo>
                      <a:pt x="19" y="245"/>
                    </a:moveTo>
                    <a:lnTo>
                      <a:pt x="29" y="237"/>
                    </a:lnTo>
                    <a:lnTo>
                      <a:pt x="46" y="227"/>
                    </a:lnTo>
                    <a:lnTo>
                      <a:pt x="69" y="217"/>
                    </a:lnTo>
                    <a:lnTo>
                      <a:pt x="96" y="207"/>
                    </a:lnTo>
                    <a:lnTo>
                      <a:pt x="131" y="196"/>
                    </a:lnTo>
                    <a:lnTo>
                      <a:pt x="171" y="184"/>
                    </a:lnTo>
                    <a:lnTo>
                      <a:pt x="214" y="172"/>
                    </a:lnTo>
                    <a:lnTo>
                      <a:pt x="262" y="160"/>
                    </a:lnTo>
                    <a:lnTo>
                      <a:pt x="317" y="149"/>
                    </a:lnTo>
                    <a:lnTo>
                      <a:pt x="371" y="135"/>
                    </a:lnTo>
                    <a:lnTo>
                      <a:pt x="431" y="123"/>
                    </a:lnTo>
                    <a:lnTo>
                      <a:pt x="494" y="111"/>
                    </a:lnTo>
                    <a:lnTo>
                      <a:pt x="558" y="98"/>
                    </a:lnTo>
                    <a:lnTo>
                      <a:pt x="625" y="86"/>
                    </a:lnTo>
                    <a:lnTo>
                      <a:pt x="692" y="74"/>
                    </a:lnTo>
                    <a:lnTo>
                      <a:pt x="763" y="64"/>
                    </a:lnTo>
                    <a:lnTo>
                      <a:pt x="834" y="53"/>
                    </a:lnTo>
                    <a:lnTo>
                      <a:pt x="905" y="43"/>
                    </a:lnTo>
                    <a:lnTo>
                      <a:pt x="975" y="35"/>
                    </a:lnTo>
                    <a:lnTo>
                      <a:pt x="1046" y="25"/>
                    </a:lnTo>
                    <a:lnTo>
                      <a:pt x="1117" y="19"/>
                    </a:lnTo>
                    <a:lnTo>
                      <a:pt x="1186" y="11"/>
                    </a:lnTo>
                    <a:lnTo>
                      <a:pt x="1253" y="7"/>
                    </a:lnTo>
                    <a:lnTo>
                      <a:pt x="1319" y="3"/>
                    </a:lnTo>
                    <a:lnTo>
                      <a:pt x="1384" y="0"/>
                    </a:lnTo>
                    <a:lnTo>
                      <a:pt x="1445" y="0"/>
                    </a:lnTo>
                    <a:lnTo>
                      <a:pt x="1503" y="0"/>
                    </a:lnTo>
                    <a:lnTo>
                      <a:pt x="1557" y="2"/>
                    </a:lnTo>
                    <a:lnTo>
                      <a:pt x="1609" y="5"/>
                    </a:lnTo>
                    <a:lnTo>
                      <a:pt x="1655" y="11"/>
                    </a:lnTo>
                    <a:lnTo>
                      <a:pt x="1699" y="17"/>
                    </a:lnTo>
                    <a:lnTo>
                      <a:pt x="1736" y="27"/>
                    </a:lnTo>
                    <a:lnTo>
                      <a:pt x="1764" y="33"/>
                    </a:lnTo>
                    <a:lnTo>
                      <a:pt x="1797" y="41"/>
                    </a:lnTo>
                    <a:lnTo>
                      <a:pt x="1836" y="49"/>
                    </a:lnTo>
                    <a:lnTo>
                      <a:pt x="1882" y="54"/>
                    </a:lnTo>
                    <a:lnTo>
                      <a:pt x="1932" y="62"/>
                    </a:lnTo>
                    <a:lnTo>
                      <a:pt x="1987" y="68"/>
                    </a:lnTo>
                    <a:lnTo>
                      <a:pt x="2045" y="76"/>
                    </a:lnTo>
                    <a:lnTo>
                      <a:pt x="2108" y="84"/>
                    </a:lnTo>
                    <a:lnTo>
                      <a:pt x="2174" y="90"/>
                    </a:lnTo>
                    <a:lnTo>
                      <a:pt x="2243" y="98"/>
                    </a:lnTo>
                    <a:lnTo>
                      <a:pt x="2314" y="104"/>
                    </a:lnTo>
                    <a:lnTo>
                      <a:pt x="2387" y="111"/>
                    </a:lnTo>
                    <a:lnTo>
                      <a:pt x="2462" y="117"/>
                    </a:lnTo>
                    <a:lnTo>
                      <a:pt x="2537" y="125"/>
                    </a:lnTo>
                    <a:lnTo>
                      <a:pt x="2612" y="131"/>
                    </a:lnTo>
                    <a:lnTo>
                      <a:pt x="2687" y="137"/>
                    </a:lnTo>
                    <a:lnTo>
                      <a:pt x="2762" y="145"/>
                    </a:lnTo>
                    <a:lnTo>
                      <a:pt x="2835" y="151"/>
                    </a:lnTo>
                    <a:lnTo>
                      <a:pt x="2908" y="156"/>
                    </a:lnTo>
                    <a:lnTo>
                      <a:pt x="2979" y="162"/>
                    </a:lnTo>
                    <a:lnTo>
                      <a:pt x="3046" y="166"/>
                    </a:lnTo>
                    <a:lnTo>
                      <a:pt x="3110" y="172"/>
                    </a:lnTo>
                    <a:lnTo>
                      <a:pt x="3173" y="178"/>
                    </a:lnTo>
                    <a:lnTo>
                      <a:pt x="3229" y="182"/>
                    </a:lnTo>
                    <a:lnTo>
                      <a:pt x="3283" y="186"/>
                    </a:lnTo>
                    <a:lnTo>
                      <a:pt x="3331" y="190"/>
                    </a:lnTo>
                    <a:lnTo>
                      <a:pt x="3375" y="194"/>
                    </a:lnTo>
                    <a:lnTo>
                      <a:pt x="3413" y="198"/>
                    </a:lnTo>
                    <a:lnTo>
                      <a:pt x="3444" y="202"/>
                    </a:lnTo>
                    <a:lnTo>
                      <a:pt x="3467" y="204"/>
                    </a:lnTo>
                    <a:lnTo>
                      <a:pt x="3483" y="206"/>
                    </a:lnTo>
                    <a:lnTo>
                      <a:pt x="3494" y="207"/>
                    </a:lnTo>
                    <a:lnTo>
                      <a:pt x="3523" y="568"/>
                    </a:lnTo>
                    <a:lnTo>
                      <a:pt x="3531" y="1345"/>
                    </a:lnTo>
                    <a:lnTo>
                      <a:pt x="3527" y="2118"/>
                    </a:lnTo>
                    <a:lnTo>
                      <a:pt x="3523" y="2469"/>
                    </a:lnTo>
                    <a:lnTo>
                      <a:pt x="3519" y="2471"/>
                    </a:lnTo>
                    <a:lnTo>
                      <a:pt x="3509" y="2479"/>
                    </a:lnTo>
                    <a:lnTo>
                      <a:pt x="3492" y="2489"/>
                    </a:lnTo>
                    <a:lnTo>
                      <a:pt x="3471" y="2504"/>
                    </a:lnTo>
                    <a:lnTo>
                      <a:pt x="3442" y="2522"/>
                    </a:lnTo>
                    <a:lnTo>
                      <a:pt x="3408" y="2542"/>
                    </a:lnTo>
                    <a:lnTo>
                      <a:pt x="3371" y="2565"/>
                    </a:lnTo>
                    <a:lnTo>
                      <a:pt x="3327" y="2589"/>
                    </a:lnTo>
                    <a:lnTo>
                      <a:pt x="3281" y="2612"/>
                    </a:lnTo>
                    <a:lnTo>
                      <a:pt x="3231" y="2638"/>
                    </a:lnTo>
                    <a:lnTo>
                      <a:pt x="3177" y="2663"/>
                    </a:lnTo>
                    <a:lnTo>
                      <a:pt x="3123" y="2689"/>
                    </a:lnTo>
                    <a:lnTo>
                      <a:pt x="3064" y="2712"/>
                    </a:lnTo>
                    <a:lnTo>
                      <a:pt x="3004" y="2734"/>
                    </a:lnTo>
                    <a:lnTo>
                      <a:pt x="2941" y="2756"/>
                    </a:lnTo>
                    <a:lnTo>
                      <a:pt x="2879" y="2773"/>
                    </a:lnTo>
                    <a:lnTo>
                      <a:pt x="2846" y="2781"/>
                    </a:lnTo>
                    <a:lnTo>
                      <a:pt x="2812" y="2789"/>
                    </a:lnTo>
                    <a:lnTo>
                      <a:pt x="2781" y="2797"/>
                    </a:lnTo>
                    <a:lnTo>
                      <a:pt x="2748" y="2801"/>
                    </a:lnTo>
                    <a:lnTo>
                      <a:pt x="2714" y="2807"/>
                    </a:lnTo>
                    <a:lnTo>
                      <a:pt x="2681" y="2810"/>
                    </a:lnTo>
                    <a:lnTo>
                      <a:pt x="2647" y="2812"/>
                    </a:lnTo>
                    <a:lnTo>
                      <a:pt x="2616" y="2812"/>
                    </a:lnTo>
                    <a:lnTo>
                      <a:pt x="2583" y="2812"/>
                    </a:lnTo>
                    <a:lnTo>
                      <a:pt x="2552" y="2810"/>
                    </a:lnTo>
                    <a:lnTo>
                      <a:pt x="2520" y="2808"/>
                    </a:lnTo>
                    <a:lnTo>
                      <a:pt x="2489" y="2803"/>
                    </a:lnTo>
                    <a:lnTo>
                      <a:pt x="2458" y="2797"/>
                    </a:lnTo>
                    <a:lnTo>
                      <a:pt x="2429" y="2789"/>
                    </a:lnTo>
                    <a:lnTo>
                      <a:pt x="2399" y="2779"/>
                    </a:lnTo>
                    <a:lnTo>
                      <a:pt x="2370" y="2767"/>
                    </a:lnTo>
                    <a:lnTo>
                      <a:pt x="2289" y="2736"/>
                    </a:lnTo>
                    <a:lnTo>
                      <a:pt x="2208" y="2712"/>
                    </a:lnTo>
                    <a:lnTo>
                      <a:pt x="2124" y="2697"/>
                    </a:lnTo>
                    <a:lnTo>
                      <a:pt x="2045" y="2687"/>
                    </a:lnTo>
                    <a:lnTo>
                      <a:pt x="1966" y="2683"/>
                    </a:lnTo>
                    <a:lnTo>
                      <a:pt x="1889" y="2681"/>
                    </a:lnTo>
                    <a:lnTo>
                      <a:pt x="1814" y="2685"/>
                    </a:lnTo>
                    <a:lnTo>
                      <a:pt x="1745" y="2691"/>
                    </a:lnTo>
                    <a:lnTo>
                      <a:pt x="1680" y="2701"/>
                    </a:lnTo>
                    <a:lnTo>
                      <a:pt x="1622" y="2710"/>
                    </a:lnTo>
                    <a:lnTo>
                      <a:pt x="1572" y="2720"/>
                    </a:lnTo>
                    <a:lnTo>
                      <a:pt x="1528" y="2732"/>
                    </a:lnTo>
                    <a:lnTo>
                      <a:pt x="1490" y="2740"/>
                    </a:lnTo>
                    <a:lnTo>
                      <a:pt x="1465" y="2748"/>
                    </a:lnTo>
                    <a:lnTo>
                      <a:pt x="1449" y="2754"/>
                    </a:lnTo>
                    <a:lnTo>
                      <a:pt x="1442" y="2756"/>
                    </a:lnTo>
                    <a:lnTo>
                      <a:pt x="0" y="2042"/>
                    </a:lnTo>
                    <a:lnTo>
                      <a:pt x="4" y="2018"/>
                    </a:lnTo>
                    <a:lnTo>
                      <a:pt x="21" y="1953"/>
                    </a:lnTo>
                    <a:lnTo>
                      <a:pt x="44" y="1855"/>
                    </a:lnTo>
                    <a:lnTo>
                      <a:pt x="73" y="1734"/>
                    </a:lnTo>
                    <a:lnTo>
                      <a:pt x="108" y="1596"/>
                    </a:lnTo>
                    <a:lnTo>
                      <a:pt x="150" y="1453"/>
                    </a:lnTo>
                    <a:lnTo>
                      <a:pt x="196" y="1312"/>
                    </a:lnTo>
                    <a:lnTo>
                      <a:pt x="242" y="1180"/>
                    </a:lnTo>
                    <a:lnTo>
                      <a:pt x="248" y="1098"/>
                    </a:lnTo>
                    <a:lnTo>
                      <a:pt x="229" y="972"/>
                    </a:lnTo>
                    <a:lnTo>
                      <a:pt x="196" y="819"/>
                    </a:lnTo>
                    <a:lnTo>
                      <a:pt x="150" y="657"/>
                    </a:lnTo>
                    <a:lnTo>
                      <a:pt x="104" y="502"/>
                    </a:lnTo>
                    <a:lnTo>
                      <a:pt x="60" y="370"/>
                    </a:lnTo>
                    <a:lnTo>
                      <a:pt x="31" y="278"/>
                    </a:lnTo>
                    <a:lnTo>
                      <a:pt x="19" y="245"/>
                    </a:lnTo>
                    <a:close/>
                  </a:path>
                </a:pathLst>
              </a:custGeom>
              <a:solidFill>
                <a:srgbClr val="1C91C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4" name="Freeform 59"/>
              <p:cNvSpPr>
                <a:spLocks/>
              </p:cNvSpPr>
              <p:nvPr/>
            </p:nvSpPr>
            <p:spPr bwMode="auto">
              <a:xfrm>
                <a:off x="288" y="240"/>
                <a:ext cx="5036" cy="3696"/>
              </a:xfrm>
              <a:custGeom>
                <a:avLst/>
                <a:gdLst/>
                <a:ahLst/>
                <a:cxnLst>
                  <a:cxn ang="0">
                    <a:pos x="671" y="1234"/>
                  </a:cxn>
                  <a:cxn ang="0">
                    <a:pos x="611" y="681"/>
                  </a:cxn>
                  <a:cxn ang="0">
                    <a:pos x="845" y="406"/>
                  </a:cxn>
                  <a:cxn ang="0">
                    <a:pos x="744" y="120"/>
                  </a:cxn>
                  <a:cxn ang="0">
                    <a:pos x="901" y="10"/>
                  </a:cxn>
                  <a:cxn ang="0">
                    <a:pos x="1095" y="18"/>
                  </a:cxn>
                  <a:cxn ang="0">
                    <a:pos x="1197" y="149"/>
                  </a:cxn>
                  <a:cxn ang="0">
                    <a:pos x="1170" y="394"/>
                  </a:cxn>
                  <a:cxn ang="0">
                    <a:pos x="1487" y="426"/>
                  </a:cxn>
                  <a:cxn ang="0">
                    <a:pos x="1924" y="406"/>
                  </a:cxn>
                  <a:cxn ang="0">
                    <a:pos x="2108" y="469"/>
                  </a:cxn>
                  <a:cxn ang="0">
                    <a:pos x="2025" y="588"/>
                  </a:cxn>
                  <a:cxn ang="0">
                    <a:pos x="1851" y="606"/>
                  </a:cxn>
                  <a:cxn ang="0">
                    <a:pos x="1545" y="659"/>
                  </a:cxn>
                  <a:cxn ang="0">
                    <a:pos x="1309" y="1149"/>
                  </a:cxn>
                  <a:cxn ang="0">
                    <a:pos x="1353" y="1402"/>
                  </a:cxn>
                  <a:cxn ang="0">
                    <a:pos x="1266" y="1793"/>
                  </a:cxn>
                  <a:cxn ang="0">
                    <a:pos x="1353" y="1734"/>
                  </a:cxn>
                  <a:cxn ang="0">
                    <a:pos x="1593" y="1365"/>
                  </a:cxn>
                  <a:cxn ang="0">
                    <a:pos x="1762" y="898"/>
                  </a:cxn>
                  <a:cxn ang="0">
                    <a:pos x="2077" y="863"/>
                  </a:cxn>
                  <a:cxn ang="0">
                    <a:pos x="2079" y="1149"/>
                  </a:cxn>
                  <a:cxn ang="0">
                    <a:pos x="2041" y="1359"/>
                  </a:cxn>
                  <a:cxn ang="0">
                    <a:pos x="2671" y="1369"/>
                  </a:cxn>
                  <a:cxn ang="0">
                    <a:pos x="2371" y="1128"/>
                  </a:cxn>
                  <a:cxn ang="0">
                    <a:pos x="2402" y="71"/>
                  </a:cxn>
                  <a:cxn ang="0">
                    <a:pos x="4070" y="71"/>
                  </a:cxn>
                  <a:cxn ang="0">
                    <a:pos x="3880" y="1332"/>
                  </a:cxn>
                  <a:cxn ang="0">
                    <a:pos x="3052" y="1597"/>
                  </a:cxn>
                  <a:cxn ang="0">
                    <a:pos x="3132" y="1532"/>
                  </a:cxn>
                  <a:cxn ang="0">
                    <a:pos x="3709" y="1781"/>
                  </a:cxn>
                  <a:cxn ang="0">
                    <a:pos x="4063" y="2075"/>
                  </a:cxn>
                  <a:cxn ang="0">
                    <a:pos x="3501" y="2727"/>
                  </a:cxn>
                  <a:cxn ang="0">
                    <a:pos x="3553" y="2470"/>
                  </a:cxn>
                  <a:cxn ang="0">
                    <a:pos x="3323" y="2407"/>
                  </a:cxn>
                  <a:cxn ang="0">
                    <a:pos x="3046" y="2460"/>
                  </a:cxn>
                  <a:cxn ang="0">
                    <a:pos x="2890" y="2424"/>
                  </a:cxn>
                  <a:cxn ang="0">
                    <a:pos x="2644" y="2503"/>
                  </a:cxn>
                  <a:cxn ang="0">
                    <a:pos x="2954" y="2676"/>
                  </a:cxn>
                  <a:cxn ang="0">
                    <a:pos x="3294" y="2642"/>
                  </a:cxn>
                  <a:cxn ang="0">
                    <a:pos x="3294" y="2689"/>
                  </a:cxn>
                  <a:cxn ang="0">
                    <a:pos x="3048" y="2774"/>
                  </a:cxn>
                  <a:cxn ang="0">
                    <a:pos x="2721" y="2768"/>
                  </a:cxn>
                  <a:cxn ang="0">
                    <a:pos x="2519" y="2719"/>
                  </a:cxn>
                  <a:cxn ang="0">
                    <a:pos x="2412" y="2552"/>
                  </a:cxn>
                  <a:cxn ang="0">
                    <a:pos x="2300" y="2189"/>
                  </a:cxn>
                  <a:cxn ang="0">
                    <a:pos x="1981" y="2152"/>
                  </a:cxn>
                  <a:cxn ang="0">
                    <a:pos x="1701" y="2218"/>
                  </a:cxn>
                  <a:cxn ang="0">
                    <a:pos x="1799" y="2311"/>
                  </a:cxn>
                  <a:cxn ang="0">
                    <a:pos x="2218" y="2258"/>
                  </a:cxn>
                  <a:cxn ang="0">
                    <a:pos x="2158" y="2307"/>
                  </a:cxn>
                  <a:cxn ang="0">
                    <a:pos x="2135" y="2621"/>
                  </a:cxn>
                  <a:cxn ang="0">
                    <a:pos x="1993" y="2421"/>
                  </a:cxn>
                  <a:cxn ang="0">
                    <a:pos x="1993" y="2676"/>
                  </a:cxn>
                  <a:cxn ang="0">
                    <a:pos x="1422" y="3033"/>
                  </a:cxn>
                  <a:cxn ang="0">
                    <a:pos x="1020" y="2840"/>
                  </a:cxn>
                  <a:cxn ang="0">
                    <a:pos x="275" y="2460"/>
                  </a:cxn>
                  <a:cxn ang="0">
                    <a:pos x="0" y="2268"/>
                  </a:cxn>
                  <a:cxn ang="0">
                    <a:pos x="419" y="2130"/>
                  </a:cxn>
                  <a:cxn ang="0">
                    <a:pos x="621" y="1714"/>
                  </a:cxn>
                </a:cxnLst>
                <a:rect l="0" t="0" r="r" b="b"/>
                <a:pathLst>
                  <a:path w="4072" h="3042">
                    <a:moveTo>
                      <a:pt x="778" y="1687"/>
                    </a:moveTo>
                    <a:lnTo>
                      <a:pt x="774" y="1630"/>
                    </a:lnTo>
                    <a:lnTo>
                      <a:pt x="769" y="1573"/>
                    </a:lnTo>
                    <a:lnTo>
                      <a:pt x="763" y="1516"/>
                    </a:lnTo>
                    <a:lnTo>
                      <a:pt x="759" y="1457"/>
                    </a:lnTo>
                    <a:lnTo>
                      <a:pt x="722" y="1438"/>
                    </a:lnTo>
                    <a:lnTo>
                      <a:pt x="697" y="1412"/>
                    </a:lnTo>
                    <a:lnTo>
                      <a:pt x="682" y="1383"/>
                    </a:lnTo>
                    <a:lnTo>
                      <a:pt x="676" y="1348"/>
                    </a:lnTo>
                    <a:lnTo>
                      <a:pt x="674" y="1310"/>
                    </a:lnTo>
                    <a:lnTo>
                      <a:pt x="674" y="1271"/>
                    </a:lnTo>
                    <a:lnTo>
                      <a:pt x="671" y="1234"/>
                    </a:lnTo>
                    <a:lnTo>
                      <a:pt x="667" y="1198"/>
                    </a:lnTo>
                    <a:lnTo>
                      <a:pt x="657" y="1061"/>
                    </a:lnTo>
                    <a:lnTo>
                      <a:pt x="644" y="1053"/>
                    </a:lnTo>
                    <a:lnTo>
                      <a:pt x="630" y="1045"/>
                    </a:lnTo>
                    <a:lnTo>
                      <a:pt x="615" y="1042"/>
                    </a:lnTo>
                    <a:lnTo>
                      <a:pt x="599" y="1036"/>
                    </a:lnTo>
                    <a:lnTo>
                      <a:pt x="584" y="1030"/>
                    </a:lnTo>
                    <a:lnTo>
                      <a:pt x="573" y="1022"/>
                    </a:lnTo>
                    <a:lnTo>
                      <a:pt x="563" y="1012"/>
                    </a:lnTo>
                    <a:lnTo>
                      <a:pt x="557" y="996"/>
                    </a:lnTo>
                    <a:lnTo>
                      <a:pt x="559" y="902"/>
                    </a:lnTo>
                    <a:lnTo>
                      <a:pt x="611" y="681"/>
                    </a:lnTo>
                    <a:lnTo>
                      <a:pt x="619" y="651"/>
                    </a:lnTo>
                    <a:lnTo>
                      <a:pt x="634" y="624"/>
                    </a:lnTo>
                    <a:lnTo>
                      <a:pt x="655" y="600"/>
                    </a:lnTo>
                    <a:lnTo>
                      <a:pt x="680" y="581"/>
                    </a:lnTo>
                    <a:lnTo>
                      <a:pt x="707" y="561"/>
                    </a:lnTo>
                    <a:lnTo>
                      <a:pt x="734" y="541"/>
                    </a:lnTo>
                    <a:lnTo>
                      <a:pt x="759" y="524"/>
                    </a:lnTo>
                    <a:lnTo>
                      <a:pt x="784" y="504"/>
                    </a:lnTo>
                    <a:lnTo>
                      <a:pt x="867" y="445"/>
                    </a:lnTo>
                    <a:lnTo>
                      <a:pt x="865" y="430"/>
                    </a:lnTo>
                    <a:lnTo>
                      <a:pt x="857" y="418"/>
                    </a:lnTo>
                    <a:lnTo>
                      <a:pt x="845" y="406"/>
                    </a:lnTo>
                    <a:lnTo>
                      <a:pt x="830" y="394"/>
                    </a:lnTo>
                    <a:lnTo>
                      <a:pt x="813" y="384"/>
                    </a:lnTo>
                    <a:lnTo>
                      <a:pt x="797" y="373"/>
                    </a:lnTo>
                    <a:lnTo>
                      <a:pt x="780" y="359"/>
                    </a:lnTo>
                    <a:lnTo>
                      <a:pt x="767" y="345"/>
                    </a:lnTo>
                    <a:lnTo>
                      <a:pt x="744" y="314"/>
                    </a:lnTo>
                    <a:lnTo>
                      <a:pt x="734" y="277"/>
                    </a:lnTo>
                    <a:lnTo>
                      <a:pt x="732" y="239"/>
                    </a:lnTo>
                    <a:lnTo>
                      <a:pt x="742" y="202"/>
                    </a:lnTo>
                    <a:lnTo>
                      <a:pt x="732" y="175"/>
                    </a:lnTo>
                    <a:lnTo>
                      <a:pt x="734" y="147"/>
                    </a:lnTo>
                    <a:lnTo>
                      <a:pt x="744" y="120"/>
                    </a:lnTo>
                    <a:lnTo>
                      <a:pt x="759" y="94"/>
                    </a:lnTo>
                    <a:lnTo>
                      <a:pt x="772" y="84"/>
                    </a:lnTo>
                    <a:lnTo>
                      <a:pt x="784" y="78"/>
                    </a:lnTo>
                    <a:lnTo>
                      <a:pt x="797" y="73"/>
                    </a:lnTo>
                    <a:lnTo>
                      <a:pt x="811" y="69"/>
                    </a:lnTo>
                    <a:lnTo>
                      <a:pt x="826" y="63"/>
                    </a:lnTo>
                    <a:lnTo>
                      <a:pt x="838" y="57"/>
                    </a:lnTo>
                    <a:lnTo>
                      <a:pt x="849" y="47"/>
                    </a:lnTo>
                    <a:lnTo>
                      <a:pt x="859" y="33"/>
                    </a:lnTo>
                    <a:lnTo>
                      <a:pt x="874" y="24"/>
                    </a:lnTo>
                    <a:lnTo>
                      <a:pt x="886" y="16"/>
                    </a:lnTo>
                    <a:lnTo>
                      <a:pt x="901" y="10"/>
                    </a:lnTo>
                    <a:lnTo>
                      <a:pt x="913" y="6"/>
                    </a:lnTo>
                    <a:lnTo>
                      <a:pt x="926" y="2"/>
                    </a:lnTo>
                    <a:lnTo>
                      <a:pt x="938" y="0"/>
                    </a:lnTo>
                    <a:lnTo>
                      <a:pt x="951" y="0"/>
                    </a:lnTo>
                    <a:lnTo>
                      <a:pt x="963" y="0"/>
                    </a:lnTo>
                    <a:lnTo>
                      <a:pt x="982" y="2"/>
                    </a:lnTo>
                    <a:lnTo>
                      <a:pt x="1001" y="4"/>
                    </a:lnTo>
                    <a:lnTo>
                      <a:pt x="1020" y="8"/>
                    </a:lnTo>
                    <a:lnTo>
                      <a:pt x="1038" y="12"/>
                    </a:lnTo>
                    <a:lnTo>
                      <a:pt x="1057" y="14"/>
                    </a:lnTo>
                    <a:lnTo>
                      <a:pt x="1076" y="18"/>
                    </a:lnTo>
                    <a:lnTo>
                      <a:pt x="1095" y="18"/>
                    </a:lnTo>
                    <a:lnTo>
                      <a:pt x="1113" y="18"/>
                    </a:lnTo>
                    <a:lnTo>
                      <a:pt x="1130" y="22"/>
                    </a:lnTo>
                    <a:lnTo>
                      <a:pt x="1145" y="29"/>
                    </a:lnTo>
                    <a:lnTo>
                      <a:pt x="1157" y="41"/>
                    </a:lnTo>
                    <a:lnTo>
                      <a:pt x="1170" y="53"/>
                    </a:lnTo>
                    <a:lnTo>
                      <a:pt x="1180" y="67"/>
                    </a:lnTo>
                    <a:lnTo>
                      <a:pt x="1189" y="80"/>
                    </a:lnTo>
                    <a:lnTo>
                      <a:pt x="1197" y="96"/>
                    </a:lnTo>
                    <a:lnTo>
                      <a:pt x="1203" y="110"/>
                    </a:lnTo>
                    <a:lnTo>
                      <a:pt x="1199" y="122"/>
                    </a:lnTo>
                    <a:lnTo>
                      <a:pt x="1197" y="135"/>
                    </a:lnTo>
                    <a:lnTo>
                      <a:pt x="1197" y="149"/>
                    </a:lnTo>
                    <a:lnTo>
                      <a:pt x="1195" y="163"/>
                    </a:lnTo>
                    <a:lnTo>
                      <a:pt x="1191" y="177"/>
                    </a:lnTo>
                    <a:lnTo>
                      <a:pt x="1182" y="188"/>
                    </a:lnTo>
                    <a:lnTo>
                      <a:pt x="1168" y="198"/>
                    </a:lnTo>
                    <a:lnTo>
                      <a:pt x="1145" y="206"/>
                    </a:lnTo>
                    <a:lnTo>
                      <a:pt x="1161" y="245"/>
                    </a:lnTo>
                    <a:lnTo>
                      <a:pt x="1164" y="292"/>
                    </a:lnTo>
                    <a:lnTo>
                      <a:pt x="1155" y="339"/>
                    </a:lnTo>
                    <a:lnTo>
                      <a:pt x="1143" y="384"/>
                    </a:lnTo>
                    <a:lnTo>
                      <a:pt x="1151" y="386"/>
                    </a:lnTo>
                    <a:lnTo>
                      <a:pt x="1161" y="390"/>
                    </a:lnTo>
                    <a:lnTo>
                      <a:pt x="1170" y="394"/>
                    </a:lnTo>
                    <a:lnTo>
                      <a:pt x="1180" y="396"/>
                    </a:lnTo>
                    <a:lnTo>
                      <a:pt x="1189" y="402"/>
                    </a:lnTo>
                    <a:lnTo>
                      <a:pt x="1197" y="406"/>
                    </a:lnTo>
                    <a:lnTo>
                      <a:pt x="1205" y="410"/>
                    </a:lnTo>
                    <a:lnTo>
                      <a:pt x="1214" y="416"/>
                    </a:lnTo>
                    <a:lnTo>
                      <a:pt x="1430" y="443"/>
                    </a:lnTo>
                    <a:lnTo>
                      <a:pt x="1441" y="441"/>
                    </a:lnTo>
                    <a:lnTo>
                      <a:pt x="1449" y="439"/>
                    </a:lnTo>
                    <a:lnTo>
                      <a:pt x="1460" y="435"/>
                    </a:lnTo>
                    <a:lnTo>
                      <a:pt x="1468" y="432"/>
                    </a:lnTo>
                    <a:lnTo>
                      <a:pt x="1478" y="430"/>
                    </a:lnTo>
                    <a:lnTo>
                      <a:pt x="1487" y="426"/>
                    </a:lnTo>
                    <a:lnTo>
                      <a:pt x="1497" y="424"/>
                    </a:lnTo>
                    <a:lnTo>
                      <a:pt x="1505" y="422"/>
                    </a:lnTo>
                    <a:lnTo>
                      <a:pt x="1720" y="432"/>
                    </a:lnTo>
                    <a:lnTo>
                      <a:pt x="1743" y="433"/>
                    </a:lnTo>
                    <a:lnTo>
                      <a:pt x="1766" y="435"/>
                    </a:lnTo>
                    <a:lnTo>
                      <a:pt x="1789" y="435"/>
                    </a:lnTo>
                    <a:lnTo>
                      <a:pt x="1814" y="435"/>
                    </a:lnTo>
                    <a:lnTo>
                      <a:pt x="1837" y="433"/>
                    </a:lnTo>
                    <a:lnTo>
                      <a:pt x="1860" y="430"/>
                    </a:lnTo>
                    <a:lnTo>
                      <a:pt x="1879" y="420"/>
                    </a:lnTo>
                    <a:lnTo>
                      <a:pt x="1897" y="406"/>
                    </a:lnTo>
                    <a:lnTo>
                      <a:pt x="1924" y="406"/>
                    </a:lnTo>
                    <a:lnTo>
                      <a:pt x="1952" y="410"/>
                    </a:lnTo>
                    <a:lnTo>
                      <a:pt x="1979" y="414"/>
                    </a:lnTo>
                    <a:lnTo>
                      <a:pt x="2006" y="418"/>
                    </a:lnTo>
                    <a:lnTo>
                      <a:pt x="2033" y="424"/>
                    </a:lnTo>
                    <a:lnTo>
                      <a:pt x="2060" y="426"/>
                    </a:lnTo>
                    <a:lnTo>
                      <a:pt x="2089" y="428"/>
                    </a:lnTo>
                    <a:lnTo>
                      <a:pt x="2118" y="428"/>
                    </a:lnTo>
                    <a:lnTo>
                      <a:pt x="2120" y="435"/>
                    </a:lnTo>
                    <a:lnTo>
                      <a:pt x="2123" y="443"/>
                    </a:lnTo>
                    <a:lnTo>
                      <a:pt x="2120" y="451"/>
                    </a:lnTo>
                    <a:lnTo>
                      <a:pt x="2118" y="459"/>
                    </a:lnTo>
                    <a:lnTo>
                      <a:pt x="2108" y="469"/>
                    </a:lnTo>
                    <a:lnTo>
                      <a:pt x="2095" y="475"/>
                    </a:lnTo>
                    <a:lnTo>
                      <a:pt x="2083" y="483"/>
                    </a:lnTo>
                    <a:lnTo>
                      <a:pt x="2070" y="486"/>
                    </a:lnTo>
                    <a:lnTo>
                      <a:pt x="2079" y="500"/>
                    </a:lnTo>
                    <a:lnTo>
                      <a:pt x="2083" y="514"/>
                    </a:lnTo>
                    <a:lnTo>
                      <a:pt x="2081" y="530"/>
                    </a:lnTo>
                    <a:lnTo>
                      <a:pt x="2077" y="543"/>
                    </a:lnTo>
                    <a:lnTo>
                      <a:pt x="2070" y="557"/>
                    </a:lnTo>
                    <a:lnTo>
                      <a:pt x="2060" y="569"/>
                    </a:lnTo>
                    <a:lnTo>
                      <a:pt x="2047" y="579"/>
                    </a:lnTo>
                    <a:lnTo>
                      <a:pt x="2035" y="586"/>
                    </a:lnTo>
                    <a:lnTo>
                      <a:pt x="2025" y="588"/>
                    </a:lnTo>
                    <a:lnTo>
                      <a:pt x="2012" y="590"/>
                    </a:lnTo>
                    <a:lnTo>
                      <a:pt x="2000" y="592"/>
                    </a:lnTo>
                    <a:lnTo>
                      <a:pt x="1987" y="592"/>
                    </a:lnTo>
                    <a:lnTo>
                      <a:pt x="1974" y="592"/>
                    </a:lnTo>
                    <a:lnTo>
                      <a:pt x="1962" y="592"/>
                    </a:lnTo>
                    <a:lnTo>
                      <a:pt x="1949" y="588"/>
                    </a:lnTo>
                    <a:lnTo>
                      <a:pt x="1939" y="585"/>
                    </a:lnTo>
                    <a:lnTo>
                      <a:pt x="1922" y="588"/>
                    </a:lnTo>
                    <a:lnTo>
                      <a:pt x="1904" y="592"/>
                    </a:lnTo>
                    <a:lnTo>
                      <a:pt x="1887" y="598"/>
                    </a:lnTo>
                    <a:lnTo>
                      <a:pt x="1868" y="602"/>
                    </a:lnTo>
                    <a:lnTo>
                      <a:pt x="1851" y="606"/>
                    </a:lnTo>
                    <a:lnTo>
                      <a:pt x="1833" y="608"/>
                    </a:lnTo>
                    <a:lnTo>
                      <a:pt x="1816" y="606"/>
                    </a:lnTo>
                    <a:lnTo>
                      <a:pt x="1797" y="604"/>
                    </a:lnTo>
                    <a:lnTo>
                      <a:pt x="1793" y="604"/>
                    </a:lnTo>
                    <a:lnTo>
                      <a:pt x="1781" y="608"/>
                    </a:lnTo>
                    <a:lnTo>
                      <a:pt x="1760" y="610"/>
                    </a:lnTo>
                    <a:lnTo>
                      <a:pt x="1733" y="616"/>
                    </a:lnTo>
                    <a:lnTo>
                      <a:pt x="1701" y="622"/>
                    </a:lnTo>
                    <a:lnTo>
                      <a:pt x="1664" y="630"/>
                    </a:lnTo>
                    <a:lnTo>
                      <a:pt x="1626" y="637"/>
                    </a:lnTo>
                    <a:lnTo>
                      <a:pt x="1585" y="647"/>
                    </a:lnTo>
                    <a:lnTo>
                      <a:pt x="1545" y="659"/>
                    </a:lnTo>
                    <a:lnTo>
                      <a:pt x="1503" y="669"/>
                    </a:lnTo>
                    <a:lnTo>
                      <a:pt x="1464" y="681"/>
                    </a:lnTo>
                    <a:lnTo>
                      <a:pt x="1426" y="694"/>
                    </a:lnTo>
                    <a:lnTo>
                      <a:pt x="1395" y="706"/>
                    </a:lnTo>
                    <a:lnTo>
                      <a:pt x="1366" y="720"/>
                    </a:lnTo>
                    <a:lnTo>
                      <a:pt x="1343" y="734"/>
                    </a:lnTo>
                    <a:lnTo>
                      <a:pt x="1328" y="747"/>
                    </a:lnTo>
                    <a:lnTo>
                      <a:pt x="1324" y="785"/>
                    </a:lnTo>
                    <a:lnTo>
                      <a:pt x="1320" y="824"/>
                    </a:lnTo>
                    <a:lnTo>
                      <a:pt x="1316" y="861"/>
                    </a:lnTo>
                    <a:lnTo>
                      <a:pt x="1307" y="896"/>
                    </a:lnTo>
                    <a:lnTo>
                      <a:pt x="1309" y="1149"/>
                    </a:lnTo>
                    <a:lnTo>
                      <a:pt x="1314" y="1179"/>
                    </a:lnTo>
                    <a:lnTo>
                      <a:pt x="1320" y="1206"/>
                    </a:lnTo>
                    <a:lnTo>
                      <a:pt x="1328" y="1236"/>
                    </a:lnTo>
                    <a:lnTo>
                      <a:pt x="1337" y="1261"/>
                    </a:lnTo>
                    <a:lnTo>
                      <a:pt x="1345" y="1289"/>
                    </a:lnTo>
                    <a:lnTo>
                      <a:pt x="1355" y="1316"/>
                    </a:lnTo>
                    <a:lnTo>
                      <a:pt x="1364" y="1342"/>
                    </a:lnTo>
                    <a:lnTo>
                      <a:pt x="1374" y="1369"/>
                    </a:lnTo>
                    <a:lnTo>
                      <a:pt x="1374" y="1381"/>
                    </a:lnTo>
                    <a:lnTo>
                      <a:pt x="1370" y="1391"/>
                    </a:lnTo>
                    <a:lnTo>
                      <a:pt x="1362" y="1397"/>
                    </a:lnTo>
                    <a:lnTo>
                      <a:pt x="1353" y="1402"/>
                    </a:lnTo>
                    <a:lnTo>
                      <a:pt x="1343" y="1406"/>
                    </a:lnTo>
                    <a:lnTo>
                      <a:pt x="1332" y="1410"/>
                    </a:lnTo>
                    <a:lnTo>
                      <a:pt x="1324" y="1416"/>
                    </a:lnTo>
                    <a:lnTo>
                      <a:pt x="1316" y="1424"/>
                    </a:lnTo>
                    <a:lnTo>
                      <a:pt x="1309" y="1497"/>
                    </a:lnTo>
                    <a:lnTo>
                      <a:pt x="1280" y="1699"/>
                    </a:lnTo>
                    <a:lnTo>
                      <a:pt x="1274" y="1720"/>
                    </a:lnTo>
                    <a:lnTo>
                      <a:pt x="1266" y="1742"/>
                    </a:lnTo>
                    <a:lnTo>
                      <a:pt x="1257" y="1763"/>
                    </a:lnTo>
                    <a:lnTo>
                      <a:pt x="1247" y="1783"/>
                    </a:lnTo>
                    <a:lnTo>
                      <a:pt x="1255" y="1787"/>
                    </a:lnTo>
                    <a:lnTo>
                      <a:pt x="1266" y="1793"/>
                    </a:lnTo>
                    <a:lnTo>
                      <a:pt x="1276" y="1795"/>
                    </a:lnTo>
                    <a:lnTo>
                      <a:pt x="1287" y="1799"/>
                    </a:lnTo>
                    <a:lnTo>
                      <a:pt x="1297" y="1803"/>
                    </a:lnTo>
                    <a:lnTo>
                      <a:pt x="1307" y="1805"/>
                    </a:lnTo>
                    <a:lnTo>
                      <a:pt x="1318" y="1809"/>
                    </a:lnTo>
                    <a:lnTo>
                      <a:pt x="1328" y="1810"/>
                    </a:lnTo>
                    <a:lnTo>
                      <a:pt x="1334" y="1801"/>
                    </a:lnTo>
                    <a:lnTo>
                      <a:pt x="1334" y="1789"/>
                    </a:lnTo>
                    <a:lnTo>
                      <a:pt x="1334" y="1777"/>
                    </a:lnTo>
                    <a:lnTo>
                      <a:pt x="1339" y="1765"/>
                    </a:lnTo>
                    <a:lnTo>
                      <a:pt x="1345" y="1750"/>
                    </a:lnTo>
                    <a:lnTo>
                      <a:pt x="1353" y="1734"/>
                    </a:lnTo>
                    <a:lnTo>
                      <a:pt x="1362" y="1718"/>
                    </a:lnTo>
                    <a:lnTo>
                      <a:pt x="1374" y="1703"/>
                    </a:lnTo>
                    <a:lnTo>
                      <a:pt x="1387" y="1689"/>
                    </a:lnTo>
                    <a:lnTo>
                      <a:pt x="1401" y="1677"/>
                    </a:lnTo>
                    <a:lnTo>
                      <a:pt x="1416" y="1667"/>
                    </a:lnTo>
                    <a:lnTo>
                      <a:pt x="1435" y="1661"/>
                    </a:lnTo>
                    <a:lnTo>
                      <a:pt x="1443" y="1606"/>
                    </a:lnTo>
                    <a:lnTo>
                      <a:pt x="1460" y="1552"/>
                    </a:lnTo>
                    <a:lnTo>
                      <a:pt x="1482" y="1501"/>
                    </a:lnTo>
                    <a:lnTo>
                      <a:pt x="1514" y="1452"/>
                    </a:lnTo>
                    <a:lnTo>
                      <a:pt x="1549" y="1406"/>
                    </a:lnTo>
                    <a:lnTo>
                      <a:pt x="1593" y="1365"/>
                    </a:lnTo>
                    <a:lnTo>
                      <a:pt x="1641" y="1330"/>
                    </a:lnTo>
                    <a:lnTo>
                      <a:pt x="1693" y="1300"/>
                    </a:lnTo>
                    <a:lnTo>
                      <a:pt x="1722" y="1257"/>
                    </a:lnTo>
                    <a:lnTo>
                      <a:pt x="1728" y="1212"/>
                    </a:lnTo>
                    <a:lnTo>
                      <a:pt x="1720" y="1169"/>
                    </a:lnTo>
                    <a:lnTo>
                      <a:pt x="1701" y="1126"/>
                    </a:lnTo>
                    <a:lnTo>
                      <a:pt x="1683" y="1081"/>
                    </a:lnTo>
                    <a:lnTo>
                      <a:pt x="1670" y="1036"/>
                    </a:lnTo>
                    <a:lnTo>
                      <a:pt x="1674" y="991"/>
                    </a:lnTo>
                    <a:lnTo>
                      <a:pt x="1701" y="945"/>
                    </a:lnTo>
                    <a:lnTo>
                      <a:pt x="1728" y="916"/>
                    </a:lnTo>
                    <a:lnTo>
                      <a:pt x="1762" y="898"/>
                    </a:lnTo>
                    <a:lnTo>
                      <a:pt x="1797" y="887"/>
                    </a:lnTo>
                    <a:lnTo>
                      <a:pt x="1835" y="881"/>
                    </a:lnTo>
                    <a:lnTo>
                      <a:pt x="1872" y="875"/>
                    </a:lnTo>
                    <a:lnTo>
                      <a:pt x="1910" y="867"/>
                    </a:lnTo>
                    <a:lnTo>
                      <a:pt x="1945" y="855"/>
                    </a:lnTo>
                    <a:lnTo>
                      <a:pt x="1979" y="836"/>
                    </a:lnTo>
                    <a:lnTo>
                      <a:pt x="1997" y="834"/>
                    </a:lnTo>
                    <a:lnTo>
                      <a:pt x="2016" y="834"/>
                    </a:lnTo>
                    <a:lnTo>
                      <a:pt x="2033" y="838"/>
                    </a:lnTo>
                    <a:lnTo>
                      <a:pt x="2050" y="843"/>
                    </a:lnTo>
                    <a:lnTo>
                      <a:pt x="2064" y="853"/>
                    </a:lnTo>
                    <a:lnTo>
                      <a:pt x="2077" y="863"/>
                    </a:lnTo>
                    <a:lnTo>
                      <a:pt x="2089" y="875"/>
                    </a:lnTo>
                    <a:lnTo>
                      <a:pt x="2100" y="889"/>
                    </a:lnTo>
                    <a:lnTo>
                      <a:pt x="2102" y="916"/>
                    </a:lnTo>
                    <a:lnTo>
                      <a:pt x="2093" y="940"/>
                    </a:lnTo>
                    <a:lnTo>
                      <a:pt x="2081" y="961"/>
                    </a:lnTo>
                    <a:lnTo>
                      <a:pt x="2066" y="983"/>
                    </a:lnTo>
                    <a:lnTo>
                      <a:pt x="2066" y="1012"/>
                    </a:lnTo>
                    <a:lnTo>
                      <a:pt x="2066" y="1040"/>
                    </a:lnTo>
                    <a:lnTo>
                      <a:pt x="2070" y="1067"/>
                    </a:lnTo>
                    <a:lnTo>
                      <a:pt x="2083" y="1093"/>
                    </a:lnTo>
                    <a:lnTo>
                      <a:pt x="2083" y="1120"/>
                    </a:lnTo>
                    <a:lnTo>
                      <a:pt x="2079" y="1149"/>
                    </a:lnTo>
                    <a:lnTo>
                      <a:pt x="2070" y="1175"/>
                    </a:lnTo>
                    <a:lnTo>
                      <a:pt x="2060" y="1200"/>
                    </a:lnTo>
                    <a:lnTo>
                      <a:pt x="2045" y="1224"/>
                    </a:lnTo>
                    <a:lnTo>
                      <a:pt x="2029" y="1246"/>
                    </a:lnTo>
                    <a:lnTo>
                      <a:pt x="2006" y="1263"/>
                    </a:lnTo>
                    <a:lnTo>
                      <a:pt x="1981" y="1279"/>
                    </a:lnTo>
                    <a:lnTo>
                      <a:pt x="1981" y="1289"/>
                    </a:lnTo>
                    <a:lnTo>
                      <a:pt x="1981" y="1297"/>
                    </a:lnTo>
                    <a:lnTo>
                      <a:pt x="1979" y="1306"/>
                    </a:lnTo>
                    <a:lnTo>
                      <a:pt x="1979" y="1316"/>
                    </a:lnTo>
                    <a:lnTo>
                      <a:pt x="2010" y="1336"/>
                    </a:lnTo>
                    <a:lnTo>
                      <a:pt x="2041" y="1359"/>
                    </a:lnTo>
                    <a:lnTo>
                      <a:pt x="2070" y="1385"/>
                    </a:lnTo>
                    <a:lnTo>
                      <a:pt x="2095" y="1414"/>
                    </a:lnTo>
                    <a:lnTo>
                      <a:pt x="2118" y="1444"/>
                    </a:lnTo>
                    <a:lnTo>
                      <a:pt x="2137" y="1477"/>
                    </a:lnTo>
                    <a:lnTo>
                      <a:pt x="2154" y="1510"/>
                    </a:lnTo>
                    <a:lnTo>
                      <a:pt x="2164" y="1544"/>
                    </a:lnTo>
                    <a:lnTo>
                      <a:pt x="2262" y="1316"/>
                    </a:lnTo>
                    <a:lnTo>
                      <a:pt x="2652" y="1426"/>
                    </a:lnTo>
                    <a:lnTo>
                      <a:pt x="2660" y="1412"/>
                    </a:lnTo>
                    <a:lnTo>
                      <a:pt x="2665" y="1399"/>
                    </a:lnTo>
                    <a:lnTo>
                      <a:pt x="2667" y="1385"/>
                    </a:lnTo>
                    <a:lnTo>
                      <a:pt x="2671" y="1369"/>
                    </a:lnTo>
                    <a:lnTo>
                      <a:pt x="2652" y="1361"/>
                    </a:lnTo>
                    <a:lnTo>
                      <a:pt x="2615" y="1350"/>
                    </a:lnTo>
                    <a:lnTo>
                      <a:pt x="2565" y="1332"/>
                    </a:lnTo>
                    <a:lnTo>
                      <a:pt x="2506" y="1314"/>
                    </a:lnTo>
                    <a:lnTo>
                      <a:pt x="2450" y="1295"/>
                    </a:lnTo>
                    <a:lnTo>
                      <a:pt x="2402" y="1281"/>
                    </a:lnTo>
                    <a:lnTo>
                      <a:pt x="2366" y="1269"/>
                    </a:lnTo>
                    <a:lnTo>
                      <a:pt x="2354" y="1265"/>
                    </a:lnTo>
                    <a:lnTo>
                      <a:pt x="2356" y="1249"/>
                    </a:lnTo>
                    <a:lnTo>
                      <a:pt x="2360" y="1214"/>
                    </a:lnTo>
                    <a:lnTo>
                      <a:pt x="2364" y="1169"/>
                    </a:lnTo>
                    <a:lnTo>
                      <a:pt x="2371" y="1128"/>
                    </a:lnTo>
                    <a:lnTo>
                      <a:pt x="2431" y="724"/>
                    </a:lnTo>
                    <a:lnTo>
                      <a:pt x="2452" y="341"/>
                    </a:lnTo>
                    <a:lnTo>
                      <a:pt x="2452" y="300"/>
                    </a:lnTo>
                    <a:lnTo>
                      <a:pt x="2454" y="263"/>
                    </a:lnTo>
                    <a:lnTo>
                      <a:pt x="2456" y="231"/>
                    </a:lnTo>
                    <a:lnTo>
                      <a:pt x="2456" y="202"/>
                    </a:lnTo>
                    <a:lnTo>
                      <a:pt x="2452" y="177"/>
                    </a:lnTo>
                    <a:lnTo>
                      <a:pt x="2444" y="151"/>
                    </a:lnTo>
                    <a:lnTo>
                      <a:pt x="2429" y="127"/>
                    </a:lnTo>
                    <a:lnTo>
                      <a:pt x="2408" y="104"/>
                    </a:lnTo>
                    <a:lnTo>
                      <a:pt x="2404" y="90"/>
                    </a:lnTo>
                    <a:lnTo>
                      <a:pt x="2402" y="71"/>
                    </a:lnTo>
                    <a:lnTo>
                      <a:pt x="2406" y="53"/>
                    </a:lnTo>
                    <a:lnTo>
                      <a:pt x="2421" y="39"/>
                    </a:lnTo>
                    <a:lnTo>
                      <a:pt x="2525" y="41"/>
                    </a:lnTo>
                    <a:lnTo>
                      <a:pt x="3021" y="69"/>
                    </a:lnTo>
                    <a:lnTo>
                      <a:pt x="3565" y="67"/>
                    </a:lnTo>
                    <a:lnTo>
                      <a:pt x="3868" y="45"/>
                    </a:lnTo>
                    <a:lnTo>
                      <a:pt x="4030" y="22"/>
                    </a:lnTo>
                    <a:lnTo>
                      <a:pt x="4045" y="25"/>
                    </a:lnTo>
                    <a:lnTo>
                      <a:pt x="4055" y="33"/>
                    </a:lnTo>
                    <a:lnTo>
                      <a:pt x="4066" y="43"/>
                    </a:lnTo>
                    <a:lnTo>
                      <a:pt x="4072" y="55"/>
                    </a:lnTo>
                    <a:lnTo>
                      <a:pt x="4070" y="71"/>
                    </a:lnTo>
                    <a:lnTo>
                      <a:pt x="4063" y="82"/>
                    </a:lnTo>
                    <a:lnTo>
                      <a:pt x="4051" y="94"/>
                    </a:lnTo>
                    <a:lnTo>
                      <a:pt x="4038" y="104"/>
                    </a:lnTo>
                    <a:lnTo>
                      <a:pt x="4028" y="106"/>
                    </a:lnTo>
                    <a:lnTo>
                      <a:pt x="4018" y="108"/>
                    </a:lnTo>
                    <a:lnTo>
                      <a:pt x="4007" y="112"/>
                    </a:lnTo>
                    <a:lnTo>
                      <a:pt x="4003" y="124"/>
                    </a:lnTo>
                    <a:lnTo>
                      <a:pt x="3957" y="341"/>
                    </a:lnTo>
                    <a:lnTo>
                      <a:pt x="3909" y="671"/>
                    </a:lnTo>
                    <a:lnTo>
                      <a:pt x="3880" y="1091"/>
                    </a:lnTo>
                    <a:lnTo>
                      <a:pt x="3880" y="1165"/>
                    </a:lnTo>
                    <a:lnTo>
                      <a:pt x="3880" y="1332"/>
                    </a:lnTo>
                    <a:lnTo>
                      <a:pt x="3880" y="1499"/>
                    </a:lnTo>
                    <a:lnTo>
                      <a:pt x="3874" y="1577"/>
                    </a:lnTo>
                    <a:lnTo>
                      <a:pt x="3084" y="1467"/>
                    </a:lnTo>
                    <a:lnTo>
                      <a:pt x="3065" y="1477"/>
                    </a:lnTo>
                    <a:lnTo>
                      <a:pt x="3054" y="1487"/>
                    </a:lnTo>
                    <a:lnTo>
                      <a:pt x="3052" y="1501"/>
                    </a:lnTo>
                    <a:lnTo>
                      <a:pt x="3052" y="1514"/>
                    </a:lnTo>
                    <a:lnTo>
                      <a:pt x="3054" y="1530"/>
                    </a:lnTo>
                    <a:lnTo>
                      <a:pt x="3059" y="1546"/>
                    </a:lnTo>
                    <a:lnTo>
                      <a:pt x="3059" y="1559"/>
                    </a:lnTo>
                    <a:lnTo>
                      <a:pt x="3057" y="1575"/>
                    </a:lnTo>
                    <a:lnTo>
                      <a:pt x="3052" y="1597"/>
                    </a:lnTo>
                    <a:lnTo>
                      <a:pt x="3046" y="1618"/>
                    </a:lnTo>
                    <a:lnTo>
                      <a:pt x="3038" y="1638"/>
                    </a:lnTo>
                    <a:lnTo>
                      <a:pt x="3027" y="1657"/>
                    </a:lnTo>
                    <a:lnTo>
                      <a:pt x="3015" y="1675"/>
                    </a:lnTo>
                    <a:lnTo>
                      <a:pt x="3000" y="1691"/>
                    </a:lnTo>
                    <a:lnTo>
                      <a:pt x="2981" y="1705"/>
                    </a:lnTo>
                    <a:lnTo>
                      <a:pt x="2961" y="1714"/>
                    </a:lnTo>
                    <a:lnTo>
                      <a:pt x="2971" y="1728"/>
                    </a:lnTo>
                    <a:lnTo>
                      <a:pt x="2986" y="1740"/>
                    </a:lnTo>
                    <a:lnTo>
                      <a:pt x="3002" y="1752"/>
                    </a:lnTo>
                    <a:lnTo>
                      <a:pt x="3017" y="1763"/>
                    </a:lnTo>
                    <a:lnTo>
                      <a:pt x="3132" y="1532"/>
                    </a:lnTo>
                    <a:lnTo>
                      <a:pt x="3588" y="1673"/>
                    </a:lnTo>
                    <a:lnTo>
                      <a:pt x="3603" y="1681"/>
                    </a:lnTo>
                    <a:lnTo>
                      <a:pt x="3615" y="1689"/>
                    </a:lnTo>
                    <a:lnTo>
                      <a:pt x="3630" y="1697"/>
                    </a:lnTo>
                    <a:lnTo>
                      <a:pt x="3647" y="1705"/>
                    </a:lnTo>
                    <a:lnTo>
                      <a:pt x="3661" y="1712"/>
                    </a:lnTo>
                    <a:lnTo>
                      <a:pt x="3676" y="1720"/>
                    </a:lnTo>
                    <a:lnTo>
                      <a:pt x="3690" y="1730"/>
                    </a:lnTo>
                    <a:lnTo>
                      <a:pt x="3705" y="1738"/>
                    </a:lnTo>
                    <a:lnTo>
                      <a:pt x="3711" y="1752"/>
                    </a:lnTo>
                    <a:lnTo>
                      <a:pt x="3709" y="1767"/>
                    </a:lnTo>
                    <a:lnTo>
                      <a:pt x="3709" y="1781"/>
                    </a:lnTo>
                    <a:lnTo>
                      <a:pt x="3724" y="1791"/>
                    </a:lnTo>
                    <a:lnTo>
                      <a:pt x="3738" y="1795"/>
                    </a:lnTo>
                    <a:lnTo>
                      <a:pt x="3755" y="1801"/>
                    </a:lnTo>
                    <a:lnTo>
                      <a:pt x="3770" y="1809"/>
                    </a:lnTo>
                    <a:lnTo>
                      <a:pt x="3780" y="1822"/>
                    </a:lnTo>
                    <a:lnTo>
                      <a:pt x="3776" y="1850"/>
                    </a:lnTo>
                    <a:lnTo>
                      <a:pt x="3770" y="1873"/>
                    </a:lnTo>
                    <a:lnTo>
                      <a:pt x="3759" y="1899"/>
                    </a:lnTo>
                    <a:lnTo>
                      <a:pt x="3747" y="1920"/>
                    </a:lnTo>
                    <a:lnTo>
                      <a:pt x="4053" y="2026"/>
                    </a:lnTo>
                    <a:lnTo>
                      <a:pt x="4061" y="2052"/>
                    </a:lnTo>
                    <a:lnTo>
                      <a:pt x="4063" y="2075"/>
                    </a:lnTo>
                    <a:lnTo>
                      <a:pt x="4061" y="2093"/>
                    </a:lnTo>
                    <a:lnTo>
                      <a:pt x="4053" y="2105"/>
                    </a:lnTo>
                    <a:lnTo>
                      <a:pt x="3596" y="2430"/>
                    </a:lnTo>
                    <a:lnTo>
                      <a:pt x="3605" y="2470"/>
                    </a:lnTo>
                    <a:lnTo>
                      <a:pt x="3607" y="2507"/>
                    </a:lnTo>
                    <a:lnTo>
                      <a:pt x="3601" y="2544"/>
                    </a:lnTo>
                    <a:lnTo>
                      <a:pt x="3592" y="2581"/>
                    </a:lnTo>
                    <a:lnTo>
                      <a:pt x="3578" y="2617"/>
                    </a:lnTo>
                    <a:lnTo>
                      <a:pt x="3559" y="2650"/>
                    </a:lnTo>
                    <a:lnTo>
                      <a:pt x="3538" y="2685"/>
                    </a:lnTo>
                    <a:lnTo>
                      <a:pt x="3517" y="2717"/>
                    </a:lnTo>
                    <a:lnTo>
                      <a:pt x="3501" y="2727"/>
                    </a:lnTo>
                    <a:lnTo>
                      <a:pt x="3480" y="2734"/>
                    </a:lnTo>
                    <a:lnTo>
                      <a:pt x="3463" y="2738"/>
                    </a:lnTo>
                    <a:lnTo>
                      <a:pt x="3457" y="2740"/>
                    </a:lnTo>
                    <a:lnTo>
                      <a:pt x="3482" y="2709"/>
                    </a:lnTo>
                    <a:lnTo>
                      <a:pt x="3505" y="2676"/>
                    </a:lnTo>
                    <a:lnTo>
                      <a:pt x="3526" y="2642"/>
                    </a:lnTo>
                    <a:lnTo>
                      <a:pt x="3542" y="2607"/>
                    </a:lnTo>
                    <a:lnTo>
                      <a:pt x="3555" y="2572"/>
                    </a:lnTo>
                    <a:lnTo>
                      <a:pt x="3563" y="2534"/>
                    </a:lnTo>
                    <a:lnTo>
                      <a:pt x="3567" y="2495"/>
                    </a:lnTo>
                    <a:lnTo>
                      <a:pt x="3565" y="2456"/>
                    </a:lnTo>
                    <a:lnTo>
                      <a:pt x="3553" y="2470"/>
                    </a:lnTo>
                    <a:lnTo>
                      <a:pt x="3538" y="2477"/>
                    </a:lnTo>
                    <a:lnTo>
                      <a:pt x="3526" y="2479"/>
                    </a:lnTo>
                    <a:lnTo>
                      <a:pt x="3511" y="2477"/>
                    </a:lnTo>
                    <a:lnTo>
                      <a:pt x="3494" y="2472"/>
                    </a:lnTo>
                    <a:lnTo>
                      <a:pt x="3478" y="2466"/>
                    </a:lnTo>
                    <a:lnTo>
                      <a:pt x="3461" y="2458"/>
                    </a:lnTo>
                    <a:lnTo>
                      <a:pt x="3442" y="2452"/>
                    </a:lnTo>
                    <a:lnTo>
                      <a:pt x="3419" y="2442"/>
                    </a:lnTo>
                    <a:lnTo>
                      <a:pt x="3394" y="2432"/>
                    </a:lnTo>
                    <a:lnTo>
                      <a:pt x="3371" y="2424"/>
                    </a:lnTo>
                    <a:lnTo>
                      <a:pt x="3346" y="2415"/>
                    </a:lnTo>
                    <a:lnTo>
                      <a:pt x="3323" y="2407"/>
                    </a:lnTo>
                    <a:lnTo>
                      <a:pt x="3298" y="2399"/>
                    </a:lnTo>
                    <a:lnTo>
                      <a:pt x="3275" y="2389"/>
                    </a:lnTo>
                    <a:lnTo>
                      <a:pt x="3250" y="2381"/>
                    </a:lnTo>
                    <a:lnTo>
                      <a:pt x="3234" y="2401"/>
                    </a:lnTo>
                    <a:lnTo>
                      <a:pt x="3213" y="2419"/>
                    </a:lnTo>
                    <a:lnTo>
                      <a:pt x="3192" y="2434"/>
                    </a:lnTo>
                    <a:lnTo>
                      <a:pt x="3171" y="2446"/>
                    </a:lnTo>
                    <a:lnTo>
                      <a:pt x="3146" y="2456"/>
                    </a:lnTo>
                    <a:lnTo>
                      <a:pt x="3121" y="2462"/>
                    </a:lnTo>
                    <a:lnTo>
                      <a:pt x="3096" y="2468"/>
                    </a:lnTo>
                    <a:lnTo>
                      <a:pt x="3069" y="2470"/>
                    </a:lnTo>
                    <a:lnTo>
                      <a:pt x="3046" y="2460"/>
                    </a:lnTo>
                    <a:lnTo>
                      <a:pt x="3027" y="2446"/>
                    </a:lnTo>
                    <a:lnTo>
                      <a:pt x="3006" y="2432"/>
                    </a:lnTo>
                    <a:lnTo>
                      <a:pt x="2988" y="2417"/>
                    </a:lnTo>
                    <a:lnTo>
                      <a:pt x="2971" y="2399"/>
                    </a:lnTo>
                    <a:lnTo>
                      <a:pt x="2954" y="2379"/>
                    </a:lnTo>
                    <a:lnTo>
                      <a:pt x="2940" y="2362"/>
                    </a:lnTo>
                    <a:lnTo>
                      <a:pt x="2925" y="2342"/>
                    </a:lnTo>
                    <a:lnTo>
                      <a:pt x="2919" y="2360"/>
                    </a:lnTo>
                    <a:lnTo>
                      <a:pt x="2913" y="2375"/>
                    </a:lnTo>
                    <a:lnTo>
                      <a:pt x="2906" y="2393"/>
                    </a:lnTo>
                    <a:lnTo>
                      <a:pt x="2900" y="2411"/>
                    </a:lnTo>
                    <a:lnTo>
                      <a:pt x="2890" y="2424"/>
                    </a:lnTo>
                    <a:lnTo>
                      <a:pt x="2877" y="2438"/>
                    </a:lnTo>
                    <a:lnTo>
                      <a:pt x="2863" y="2448"/>
                    </a:lnTo>
                    <a:lnTo>
                      <a:pt x="2844" y="2456"/>
                    </a:lnTo>
                    <a:lnTo>
                      <a:pt x="2819" y="2460"/>
                    </a:lnTo>
                    <a:lnTo>
                      <a:pt x="2796" y="2464"/>
                    </a:lnTo>
                    <a:lnTo>
                      <a:pt x="2771" y="2468"/>
                    </a:lnTo>
                    <a:lnTo>
                      <a:pt x="2746" y="2470"/>
                    </a:lnTo>
                    <a:lnTo>
                      <a:pt x="2721" y="2470"/>
                    </a:lnTo>
                    <a:lnTo>
                      <a:pt x="2696" y="2468"/>
                    </a:lnTo>
                    <a:lnTo>
                      <a:pt x="2671" y="2466"/>
                    </a:lnTo>
                    <a:lnTo>
                      <a:pt x="2646" y="2462"/>
                    </a:lnTo>
                    <a:lnTo>
                      <a:pt x="2644" y="2503"/>
                    </a:lnTo>
                    <a:lnTo>
                      <a:pt x="2648" y="2544"/>
                    </a:lnTo>
                    <a:lnTo>
                      <a:pt x="2652" y="2585"/>
                    </a:lnTo>
                    <a:lnTo>
                      <a:pt x="2656" y="2628"/>
                    </a:lnTo>
                    <a:lnTo>
                      <a:pt x="2688" y="2640"/>
                    </a:lnTo>
                    <a:lnTo>
                      <a:pt x="2719" y="2650"/>
                    </a:lnTo>
                    <a:lnTo>
                      <a:pt x="2750" y="2658"/>
                    </a:lnTo>
                    <a:lnTo>
                      <a:pt x="2783" y="2664"/>
                    </a:lnTo>
                    <a:lnTo>
                      <a:pt x="2817" y="2670"/>
                    </a:lnTo>
                    <a:lnTo>
                      <a:pt x="2852" y="2674"/>
                    </a:lnTo>
                    <a:lnTo>
                      <a:pt x="2886" y="2676"/>
                    </a:lnTo>
                    <a:lnTo>
                      <a:pt x="2921" y="2676"/>
                    </a:lnTo>
                    <a:lnTo>
                      <a:pt x="2954" y="2676"/>
                    </a:lnTo>
                    <a:lnTo>
                      <a:pt x="2990" y="2674"/>
                    </a:lnTo>
                    <a:lnTo>
                      <a:pt x="3025" y="2670"/>
                    </a:lnTo>
                    <a:lnTo>
                      <a:pt x="3059" y="2666"/>
                    </a:lnTo>
                    <a:lnTo>
                      <a:pt x="3092" y="2660"/>
                    </a:lnTo>
                    <a:lnTo>
                      <a:pt x="3125" y="2652"/>
                    </a:lnTo>
                    <a:lnTo>
                      <a:pt x="3157" y="2644"/>
                    </a:lnTo>
                    <a:lnTo>
                      <a:pt x="3188" y="2636"/>
                    </a:lnTo>
                    <a:lnTo>
                      <a:pt x="3209" y="2634"/>
                    </a:lnTo>
                    <a:lnTo>
                      <a:pt x="3232" y="2632"/>
                    </a:lnTo>
                    <a:lnTo>
                      <a:pt x="3252" y="2634"/>
                    </a:lnTo>
                    <a:lnTo>
                      <a:pt x="3275" y="2636"/>
                    </a:lnTo>
                    <a:lnTo>
                      <a:pt x="3294" y="2642"/>
                    </a:lnTo>
                    <a:lnTo>
                      <a:pt x="3313" y="2652"/>
                    </a:lnTo>
                    <a:lnTo>
                      <a:pt x="3330" y="2664"/>
                    </a:lnTo>
                    <a:lnTo>
                      <a:pt x="3342" y="2679"/>
                    </a:lnTo>
                    <a:lnTo>
                      <a:pt x="3371" y="2736"/>
                    </a:lnTo>
                    <a:lnTo>
                      <a:pt x="3355" y="2740"/>
                    </a:lnTo>
                    <a:lnTo>
                      <a:pt x="3346" y="2736"/>
                    </a:lnTo>
                    <a:lnTo>
                      <a:pt x="3340" y="2730"/>
                    </a:lnTo>
                    <a:lnTo>
                      <a:pt x="3332" y="2723"/>
                    </a:lnTo>
                    <a:lnTo>
                      <a:pt x="3323" y="2713"/>
                    </a:lnTo>
                    <a:lnTo>
                      <a:pt x="3313" y="2703"/>
                    </a:lnTo>
                    <a:lnTo>
                      <a:pt x="3305" y="2695"/>
                    </a:lnTo>
                    <a:lnTo>
                      <a:pt x="3294" y="2689"/>
                    </a:lnTo>
                    <a:lnTo>
                      <a:pt x="3286" y="2687"/>
                    </a:lnTo>
                    <a:lnTo>
                      <a:pt x="3265" y="2687"/>
                    </a:lnTo>
                    <a:lnTo>
                      <a:pt x="3242" y="2685"/>
                    </a:lnTo>
                    <a:lnTo>
                      <a:pt x="3219" y="2683"/>
                    </a:lnTo>
                    <a:lnTo>
                      <a:pt x="3196" y="2685"/>
                    </a:lnTo>
                    <a:lnTo>
                      <a:pt x="3173" y="2687"/>
                    </a:lnTo>
                    <a:lnTo>
                      <a:pt x="3155" y="2695"/>
                    </a:lnTo>
                    <a:lnTo>
                      <a:pt x="3138" y="2709"/>
                    </a:lnTo>
                    <a:lnTo>
                      <a:pt x="3125" y="2730"/>
                    </a:lnTo>
                    <a:lnTo>
                      <a:pt x="3102" y="2748"/>
                    </a:lnTo>
                    <a:lnTo>
                      <a:pt x="3075" y="2762"/>
                    </a:lnTo>
                    <a:lnTo>
                      <a:pt x="3048" y="2774"/>
                    </a:lnTo>
                    <a:lnTo>
                      <a:pt x="3021" y="2779"/>
                    </a:lnTo>
                    <a:lnTo>
                      <a:pt x="2992" y="2785"/>
                    </a:lnTo>
                    <a:lnTo>
                      <a:pt x="2961" y="2789"/>
                    </a:lnTo>
                    <a:lnTo>
                      <a:pt x="2931" y="2789"/>
                    </a:lnTo>
                    <a:lnTo>
                      <a:pt x="2900" y="2789"/>
                    </a:lnTo>
                    <a:lnTo>
                      <a:pt x="2873" y="2789"/>
                    </a:lnTo>
                    <a:lnTo>
                      <a:pt x="2848" y="2787"/>
                    </a:lnTo>
                    <a:lnTo>
                      <a:pt x="2821" y="2783"/>
                    </a:lnTo>
                    <a:lnTo>
                      <a:pt x="2796" y="2778"/>
                    </a:lnTo>
                    <a:lnTo>
                      <a:pt x="2771" y="2774"/>
                    </a:lnTo>
                    <a:lnTo>
                      <a:pt x="2746" y="2770"/>
                    </a:lnTo>
                    <a:lnTo>
                      <a:pt x="2721" y="2768"/>
                    </a:lnTo>
                    <a:lnTo>
                      <a:pt x="2694" y="2768"/>
                    </a:lnTo>
                    <a:lnTo>
                      <a:pt x="2677" y="2776"/>
                    </a:lnTo>
                    <a:lnTo>
                      <a:pt x="2658" y="2779"/>
                    </a:lnTo>
                    <a:lnTo>
                      <a:pt x="2642" y="2781"/>
                    </a:lnTo>
                    <a:lnTo>
                      <a:pt x="2623" y="2779"/>
                    </a:lnTo>
                    <a:lnTo>
                      <a:pt x="2606" y="2778"/>
                    </a:lnTo>
                    <a:lnTo>
                      <a:pt x="2587" y="2772"/>
                    </a:lnTo>
                    <a:lnTo>
                      <a:pt x="2571" y="2764"/>
                    </a:lnTo>
                    <a:lnTo>
                      <a:pt x="2552" y="2756"/>
                    </a:lnTo>
                    <a:lnTo>
                      <a:pt x="2537" y="2746"/>
                    </a:lnTo>
                    <a:lnTo>
                      <a:pt x="2527" y="2732"/>
                    </a:lnTo>
                    <a:lnTo>
                      <a:pt x="2519" y="2719"/>
                    </a:lnTo>
                    <a:lnTo>
                      <a:pt x="2512" y="2705"/>
                    </a:lnTo>
                    <a:lnTo>
                      <a:pt x="2496" y="2697"/>
                    </a:lnTo>
                    <a:lnTo>
                      <a:pt x="2477" y="2687"/>
                    </a:lnTo>
                    <a:lnTo>
                      <a:pt x="2460" y="2677"/>
                    </a:lnTo>
                    <a:lnTo>
                      <a:pt x="2444" y="2664"/>
                    </a:lnTo>
                    <a:lnTo>
                      <a:pt x="2429" y="2650"/>
                    </a:lnTo>
                    <a:lnTo>
                      <a:pt x="2419" y="2634"/>
                    </a:lnTo>
                    <a:lnTo>
                      <a:pt x="2412" y="2619"/>
                    </a:lnTo>
                    <a:lnTo>
                      <a:pt x="2408" y="2599"/>
                    </a:lnTo>
                    <a:lnTo>
                      <a:pt x="2408" y="2581"/>
                    </a:lnTo>
                    <a:lnTo>
                      <a:pt x="2408" y="2568"/>
                    </a:lnTo>
                    <a:lnTo>
                      <a:pt x="2412" y="2552"/>
                    </a:lnTo>
                    <a:lnTo>
                      <a:pt x="2416" y="2536"/>
                    </a:lnTo>
                    <a:lnTo>
                      <a:pt x="2402" y="2491"/>
                    </a:lnTo>
                    <a:lnTo>
                      <a:pt x="2394" y="2444"/>
                    </a:lnTo>
                    <a:lnTo>
                      <a:pt x="2389" y="2397"/>
                    </a:lnTo>
                    <a:lnTo>
                      <a:pt x="2389" y="2348"/>
                    </a:lnTo>
                    <a:lnTo>
                      <a:pt x="2364" y="2330"/>
                    </a:lnTo>
                    <a:lnTo>
                      <a:pt x="2344" y="2313"/>
                    </a:lnTo>
                    <a:lnTo>
                      <a:pt x="2327" y="2291"/>
                    </a:lnTo>
                    <a:lnTo>
                      <a:pt x="2316" y="2268"/>
                    </a:lnTo>
                    <a:lnTo>
                      <a:pt x="2306" y="2242"/>
                    </a:lnTo>
                    <a:lnTo>
                      <a:pt x="2302" y="2217"/>
                    </a:lnTo>
                    <a:lnTo>
                      <a:pt x="2300" y="2189"/>
                    </a:lnTo>
                    <a:lnTo>
                      <a:pt x="2300" y="2162"/>
                    </a:lnTo>
                    <a:lnTo>
                      <a:pt x="2306" y="2136"/>
                    </a:lnTo>
                    <a:lnTo>
                      <a:pt x="2312" y="2113"/>
                    </a:lnTo>
                    <a:lnTo>
                      <a:pt x="2321" y="2087"/>
                    </a:lnTo>
                    <a:lnTo>
                      <a:pt x="2327" y="2062"/>
                    </a:lnTo>
                    <a:lnTo>
                      <a:pt x="2043" y="1967"/>
                    </a:lnTo>
                    <a:lnTo>
                      <a:pt x="2041" y="1967"/>
                    </a:lnTo>
                    <a:lnTo>
                      <a:pt x="2043" y="2011"/>
                    </a:lnTo>
                    <a:lnTo>
                      <a:pt x="2041" y="2058"/>
                    </a:lnTo>
                    <a:lnTo>
                      <a:pt x="2029" y="2101"/>
                    </a:lnTo>
                    <a:lnTo>
                      <a:pt x="2000" y="2138"/>
                    </a:lnTo>
                    <a:lnTo>
                      <a:pt x="1981" y="2152"/>
                    </a:lnTo>
                    <a:lnTo>
                      <a:pt x="1960" y="2166"/>
                    </a:lnTo>
                    <a:lnTo>
                      <a:pt x="1939" y="2177"/>
                    </a:lnTo>
                    <a:lnTo>
                      <a:pt x="1918" y="2189"/>
                    </a:lnTo>
                    <a:lnTo>
                      <a:pt x="1895" y="2197"/>
                    </a:lnTo>
                    <a:lnTo>
                      <a:pt x="1872" y="2205"/>
                    </a:lnTo>
                    <a:lnTo>
                      <a:pt x="1847" y="2213"/>
                    </a:lnTo>
                    <a:lnTo>
                      <a:pt x="1824" y="2217"/>
                    </a:lnTo>
                    <a:lnTo>
                      <a:pt x="1799" y="2220"/>
                    </a:lnTo>
                    <a:lnTo>
                      <a:pt x="1774" y="2222"/>
                    </a:lnTo>
                    <a:lnTo>
                      <a:pt x="1749" y="2222"/>
                    </a:lnTo>
                    <a:lnTo>
                      <a:pt x="1726" y="2222"/>
                    </a:lnTo>
                    <a:lnTo>
                      <a:pt x="1701" y="2218"/>
                    </a:lnTo>
                    <a:lnTo>
                      <a:pt x="1676" y="2215"/>
                    </a:lnTo>
                    <a:lnTo>
                      <a:pt x="1653" y="2209"/>
                    </a:lnTo>
                    <a:lnTo>
                      <a:pt x="1631" y="2201"/>
                    </a:lnTo>
                    <a:lnTo>
                      <a:pt x="1624" y="2213"/>
                    </a:lnTo>
                    <a:lnTo>
                      <a:pt x="1622" y="2224"/>
                    </a:lnTo>
                    <a:lnTo>
                      <a:pt x="1624" y="2234"/>
                    </a:lnTo>
                    <a:lnTo>
                      <a:pt x="1635" y="2244"/>
                    </a:lnTo>
                    <a:lnTo>
                      <a:pt x="1666" y="2266"/>
                    </a:lnTo>
                    <a:lnTo>
                      <a:pt x="1697" y="2281"/>
                    </a:lnTo>
                    <a:lnTo>
                      <a:pt x="1731" y="2295"/>
                    </a:lnTo>
                    <a:lnTo>
                      <a:pt x="1764" y="2303"/>
                    </a:lnTo>
                    <a:lnTo>
                      <a:pt x="1799" y="2311"/>
                    </a:lnTo>
                    <a:lnTo>
                      <a:pt x="1835" y="2315"/>
                    </a:lnTo>
                    <a:lnTo>
                      <a:pt x="1872" y="2315"/>
                    </a:lnTo>
                    <a:lnTo>
                      <a:pt x="1910" y="2313"/>
                    </a:lnTo>
                    <a:lnTo>
                      <a:pt x="1947" y="2311"/>
                    </a:lnTo>
                    <a:lnTo>
                      <a:pt x="1985" y="2305"/>
                    </a:lnTo>
                    <a:lnTo>
                      <a:pt x="2022" y="2299"/>
                    </a:lnTo>
                    <a:lnTo>
                      <a:pt x="2060" y="2291"/>
                    </a:lnTo>
                    <a:lnTo>
                      <a:pt x="2098" y="2283"/>
                    </a:lnTo>
                    <a:lnTo>
                      <a:pt x="2135" y="2275"/>
                    </a:lnTo>
                    <a:lnTo>
                      <a:pt x="2173" y="2266"/>
                    </a:lnTo>
                    <a:lnTo>
                      <a:pt x="2210" y="2258"/>
                    </a:lnTo>
                    <a:lnTo>
                      <a:pt x="2218" y="2258"/>
                    </a:lnTo>
                    <a:lnTo>
                      <a:pt x="2225" y="2260"/>
                    </a:lnTo>
                    <a:lnTo>
                      <a:pt x="2233" y="2266"/>
                    </a:lnTo>
                    <a:lnTo>
                      <a:pt x="2239" y="2269"/>
                    </a:lnTo>
                    <a:lnTo>
                      <a:pt x="2239" y="2283"/>
                    </a:lnTo>
                    <a:lnTo>
                      <a:pt x="2227" y="2281"/>
                    </a:lnTo>
                    <a:lnTo>
                      <a:pt x="2216" y="2281"/>
                    </a:lnTo>
                    <a:lnTo>
                      <a:pt x="2206" y="2283"/>
                    </a:lnTo>
                    <a:lnTo>
                      <a:pt x="2195" y="2285"/>
                    </a:lnTo>
                    <a:lnTo>
                      <a:pt x="2185" y="2289"/>
                    </a:lnTo>
                    <a:lnTo>
                      <a:pt x="2175" y="2295"/>
                    </a:lnTo>
                    <a:lnTo>
                      <a:pt x="2166" y="2301"/>
                    </a:lnTo>
                    <a:lnTo>
                      <a:pt x="2158" y="2307"/>
                    </a:lnTo>
                    <a:lnTo>
                      <a:pt x="2148" y="2366"/>
                    </a:lnTo>
                    <a:lnTo>
                      <a:pt x="2143" y="2426"/>
                    </a:lnTo>
                    <a:lnTo>
                      <a:pt x="2145" y="2487"/>
                    </a:lnTo>
                    <a:lnTo>
                      <a:pt x="2150" y="2548"/>
                    </a:lnTo>
                    <a:lnTo>
                      <a:pt x="2158" y="2572"/>
                    </a:lnTo>
                    <a:lnTo>
                      <a:pt x="2166" y="2589"/>
                    </a:lnTo>
                    <a:lnTo>
                      <a:pt x="2170" y="2605"/>
                    </a:lnTo>
                    <a:lnTo>
                      <a:pt x="2173" y="2621"/>
                    </a:lnTo>
                    <a:lnTo>
                      <a:pt x="2164" y="2625"/>
                    </a:lnTo>
                    <a:lnTo>
                      <a:pt x="2156" y="2626"/>
                    </a:lnTo>
                    <a:lnTo>
                      <a:pt x="2145" y="2626"/>
                    </a:lnTo>
                    <a:lnTo>
                      <a:pt x="2135" y="2621"/>
                    </a:lnTo>
                    <a:lnTo>
                      <a:pt x="2120" y="2593"/>
                    </a:lnTo>
                    <a:lnTo>
                      <a:pt x="2112" y="2566"/>
                    </a:lnTo>
                    <a:lnTo>
                      <a:pt x="2108" y="2536"/>
                    </a:lnTo>
                    <a:lnTo>
                      <a:pt x="2104" y="2505"/>
                    </a:lnTo>
                    <a:lnTo>
                      <a:pt x="2104" y="2472"/>
                    </a:lnTo>
                    <a:lnTo>
                      <a:pt x="2106" y="2440"/>
                    </a:lnTo>
                    <a:lnTo>
                      <a:pt x="2110" y="2411"/>
                    </a:lnTo>
                    <a:lnTo>
                      <a:pt x="2112" y="2381"/>
                    </a:lnTo>
                    <a:lnTo>
                      <a:pt x="2085" y="2395"/>
                    </a:lnTo>
                    <a:lnTo>
                      <a:pt x="2056" y="2407"/>
                    </a:lnTo>
                    <a:lnTo>
                      <a:pt x="2025" y="2415"/>
                    </a:lnTo>
                    <a:lnTo>
                      <a:pt x="1993" y="2421"/>
                    </a:lnTo>
                    <a:lnTo>
                      <a:pt x="1962" y="2426"/>
                    </a:lnTo>
                    <a:lnTo>
                      <a:pt x="1929" y="2430"/>
                    </a:lnTo>
                    <a:lnTo>
                      <a:pt x="1895" y="2434"/>
                    </a:lnTo>
                    <a:lnTo>
                      <a:pt x="1864" y="2438"/>
                    </a:lnTo>
                    <a:lnTo>
                      <a:pt x="2056" y="2532"/>
                    </a:lnTo>
                    <a:lnTo>
                      <a:pt x="2050" y="2552"/>
                    </a:lnTo>
                    <a:lnTo>
                      <a:pt x="2047" y="2589"/>
                    </a:lnTo>
                    <a:lnTo>
                      <a:pt x="2047" y="2626"/>
                    </a:lnTo>
                    <a:lnTo>
                      <a:pt x="2047" y="2642"/>
                    </a:lnTo>
                    <a:lnTo>
                      <a:pt x="2041" y="2646"/>
                    </a:lnTo>
                    <a:lnTo>
                      <a:pt x="2022" y="2658"/>
                    </a:lnTo>
                    <a:lnTo>
                      <a:pt x="1993" y="2676"/>
                    </a:lnTo>
                    <a:lnTo>
                      <a:pt x="1954" y="2701"/>
                    </a:lnTo>
                    <a:lnTo>
                      <a:pt x="1908" y="2728"/>
                    </a:lnTo>
                    <a:lnTo>
                      <a:pt x="1858" y="2760"/>
                    </a:lnTo>
                    <a:lnTo>
                      <a:pt x="1804" y="2795"/>
                    </a:lnTo>
                    <a:lnTo>
                      <a:pt x="1745" y="2830"/>
                    </a:lnTo>
                    <a:lnTo>
                      <a:pt x="1687" y="2866"/>
                    </a:lnTo>
                    <a:lnTo>
                      <a:pt x="1631" y="2901"/>
                    </a:lnTo>
                    <a:lnTo>
                      <a:pt x="1576" y="2936"/>
                    </a:lnTo>
                    <a:lnTo>
                      <a:pt x="1528" y="2966"/>
                    </a:lnTo>
                    <a:lnTo>
                      <a:pt x="1485" y="2993"/>
                    </a:lnTo>
                    <a:lnTo>
                      <a:pt x="1449" y="3017"/>
                    </a:lnTo>
                    <a:lnTo>
                      <a:pt x="1422" y="3033"/>
                    </a:lnTo>
                    <a:lnTo>
                      <a:pt x="1407" y="3042"/>
                    </a:lnTo>
                    <a:lnTo>
                      <a:pt x="1403" y="3038"/>
                    </a:lnTo>
                    <a:lnTo>
                      <a:pt x="1389" y="3033"/>
                    </a:lnTo>
                    <a:lnTo>
                      <a:pt x="1370" y="3021"/>
                    </a:lnTo>
                    <a:lnTo>
                      <a:pt x="1343" y="3007"/>
                    </a:lnTo>
                    <a:lnTo>
                      <a:pt x="1312" y="2991"/>
                    </a:lnTo>
                    <a:lnTo>
                      <a:pt x="1274" y="2972"/>
                    </a:lnTo>
                    <a:lnTo>
                      <a:pt x="1230" y="2948"/>
                    </a:lnTo>
                    <a:lnTo>
                      <a:pt x="1182" y="2925"/>
                    </a:lnTo>
                    <a:lnTo>
                      <a:pt x="1132" y="2897"/>
                    </a:lnTo>
                    <a:lnTo>
                      <a:pt x="1076" y="2870"/>
                    </a:lnTo>
                    <a:lnTo>
                      <a:pt x="1020" y="2840"/>
                    </a:lnTo>
                    <a:lnTo>
                      <a:pt x="959" y="2809"/>
                    </a:lnTo>
                    <a:lnTo>
                      <a:pt x="897" y="2778"/>
                    </a:lnTo>
                    <a:lnTo>
                      <a:pt x="832" y="2744"/>
                    </a:lnTo>
                    <a:lnTo>
                      <a:pt x="767" y="2711"/>
                    </a:lnTo>
                    <a:lnTo>
                      <a:pt x="703" y="2677"/>
                    </a:lnTo>
                    <a:lnTo>
                      <a:pt x="636" y="2644"/>
                    </a:lnTo>
                    <a:lnTo>
                      <a:pt x="571" y="2613"/>
                    </a:lnTo>
                    <a:lnTo>
                      <a:pt x="509" y="2579"/>
                    </a:lnTo>
                    <a:lnTo>
                      <a:pt x="446" y="2548"/>
                    </a:lnTo>
                    <a:lnTo>
                      <a:pt x="386" y="2517"/>
                    </a:lnTo>
                    <a:lnTo>
                      <a:pt x="330" y="2487"/>
                    </a:lnTo>
                    <a:lnTo>
                      <a:pt x="275" y="2460"/>
                    </a:lnTo>
                    <a:lnTo>
                      <a:pt x="223" y="2434"/>
                    </a:lnTo>
                    <a:lnTo>
                      <a:pt x="177" y="2411"/>
                    </a:lnTo>
                    <a:lnTo>
                      <a:pt x="136" y="2389"/>
                    </a:lnTo>
                    <a:lnTo>
                      <a:pt x="98" y="2371"/>
                    </a:lnTo>
                    <a:lnTo>
                      <a:pt x="67" y="2354"/>
                    </a:lnTo>
                    <a:lnTo>
                      <a:pt x="40" y="2342"/>
                    </a:lnTo>
                    <a:lnTo>
                      <a:pt x="21" y="2332"/>
                    </a:lnTo>
                    <a:lnTo>
                      <a:pt x="11" y="2326"/>
                    </a:lnTo>
                    <a:lnTo>
                      <a:pt x="6" y="2324"/>
                    </a:lnTo>
                    <a:lnTo>
                      <a:pt x="2" y="2307"/>
                    </a:lnTo>
                    <a:lnTo>
                      <a:pt x="0" y="2287"/>
                    </a:lnTo>
                    <a:lnTo>
                      <a:pt x="0" y="2268"/>
                    </a:lnTo>
                    <a:lnTo>
                      <a:pt x="0" y="2246"/>
                    </a:lnTo>
                    <a:lnTo>
                      <a:pt x="9" y="2244"/>
                    </a:lnTo>
                    <a:lnTo>
                      <a:pt x="27" y="2238"/>
                    </a:lnTo>
                    <a:lnTo>
                      <a:pt x="54" y="2230"/>
                    </a:lnTo>
                    <a:lnTo>
                      <a:pt x="90" y="2220"/>
                    </a:lnTo>
                    <a:lnTo>
                      <a:pt x="132" y="2209"/>
                    </a:lnTo>
                    <a:lnTo>
                      <a:pt x="177" y="2197"/>
                    </a:lnTo>
                    <a:lnTo>
                      <a:pt x="225" y="2183"/>
                    </a:lnTo>
                    <a:lnTo>
                      <a:pt x="275" y="2169"/>
                    </a:lnTo>
                    <a:lnTo>
                      <a:pt x="325" y="2156"/>
                    </a:lnTo>
                    <a:lnTo>
                      <a:pt x="373" y="2144"/>
                    </a:lnTo>
                    <a:lnTo>
                      <a:pt x="419" y="2130"/>
                    </a:lnTo>
                    <a:lnTo>
                      <a:pt x="459" y="2120"/>
                    </a:lnTo>
                    <a:lnTo>
                      <a:pt x="494" y="2111"/>
                    </a:lnTo>
                    <a:lnTo>
                      <a:pt x="519" y="2103"/>
                    </a:lnTo>
                    <a:lnTo>
                      <a:pt x="536" y="2099"/>
                    </a:lnTo>
                    <a:lnTo>
                      <a:pt x="542" y="2097"/>
                    </a:lnTo>
                    <a:lnTo>
                      <a:pt x="544" y="2081"/>
                    </a:lnTo>
                    <a:lnTo>
                      <a:pt x="551" y="2038"/>
                    </a:lnTo>
                    <a:lnTo>
                      <a:pt x="559" y="1977"/>
                    </a:lnTo>
                    <a:lnTo>
                      <a:pt x="571" y="1907"/>
                    </a:lnTo>
                    <a:lnTo>
                      <a:pt x="586" y="1834"/>
                    </a:lnTo>
                    <a:lnTo>
                      <a:pt x="605" y="1767"/>
                    </a:lnTo>
                    <a:lnTo>
                      <a:pt x="621" y="1714"/>
                    </a:lnTo>
                    <a:lnTo>
                      <a:pt x="642" y="1685"/>
                    </a:lnTo>
                    <a:lnTo>
                      <a:pt x="778" y="16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5" name="Freeform 60"/>
              <p:cNvSpPr>
                <a:spLocks/>
              </p:cNvSpPr>
              <p:nvPr/>
            </p:nvSpPr>
            <p:spPr bwMode="auto">
              <a:xfrm>
                <a:off x="1232" y="280"/>
                <a:ext cx="505" cy="413"/>
              </a:xfrm>
              <a:custGeom>
                <a:avLst/>
                <a:gdLst/>
                <a:ahLst/>
                <a:cxnLst>
                  <a:cxn ang="0">
                    <a:pos x="409" y="73"/>
                  </a:cxn>
                  <a:cxn ang="0">
                    <a:pos x="401" y="98"/>
                  </a:cxn>
                  <a:cxn ang="0">
                    <a:pos x="386" y="114"/>
                  </a:cxn>
                  <a:cxn ang="0">
                    <a:pos x="369" y="114"/>
                  </a:cxn>
                  <a:cxn ang="0">
                    <a:pos x="350" y="108"/>
                  </a:cxn>
                  <a:cxn ang="0">
                    <a:pos x="334" y="100"/>
                  </a:cxn>
                  <a:cxn ang="0">
                    <a:pos x="315" y="98"/>
                  </a:cxn>
                  <a:cxn ang="0">
                    <a:pos x="292" y="102"/>
                  </a:cxn>
                  <a:cxn ang="0">
                    <a:pos x="271" y="112"/>
                  </a:cxn>
                  <a:cxn ang="0">
                    <a:pos x="248" y="118"/>
                  </a:cxn>
                  <a:cxn ang="0">
                    <a:pos x="225" y="120"/>
                  </a:cxn>
                  <a:cxn ang="0">
                    <a:pos x="205" y="118"/>
                  </a:cxn>
                  <a:cxn ang="0">
                    <a:pos x="188" y="110"/>
                  </a:cxn>
                  <a:cxn ang="0">
                    <a:pos x="171" y="102"/>
                  </a:cxn>
                  <a:cxn ang="0">
                    <a:pos x="161" y="128"/>
                  </a:cxn>
                  <a:cxn ang="0">
                    <a:pos x="136" y="187"/>
                  </a:cxn>
                  <a:cxn ang="0">
                    <a:pos x="98" y="216"/>
                  </a:cxn>
                  <a:cxn ang="0">
                    <a:pos x="84" y="234"/>
                  </a:cxn>
                  <a:cxn ang="0">
                    <a:pos x="73" y="238"/>
                  </a:cxn>
                  <a:cxn ang="0">
                    <a:pos x="75" y="218"/>
                  </a:cxn>
                  <a:cxn ang="0">
                    <a:pos x="100" y="189"/>
                  </a:cxn>
                  <a:cxn ang="0">
                    <a:pos x="132" y="145"/>
                  </a:cxn>
                  <a:cxn ang="0">
                    <a:pos x="140" y="108"/>
                  </a:cxn>
                  <a:cxn ang="0">
                    <a:pos x="134" y="89"/>
                  </a:cxn>
                  <a:cxn ang="0">
                    <a:pos x="115" y="89"/>
                  </a:cxn>
                  <a:cxn ang="0">
                    <a:pos x="119" y="114"/>
                  </a:cxn>
                  <a:cxn ang="0">
                    <a:pos x="109" y="145"/>
                  </a:cxn>
                  <a:cxn ang="0">
                    <a:pos x="79" y="179"/>
                  </a:cxn>
                  <a:cxn ang="0">
                    <a:pos x="52" y="212"/>
                  </a:cxn>
                  <a:cxn ang="0">
                    <a:pos x="46" y="244"/>
                  </a:cxn>
                  <a:cxn ang="0">
                    <a:pos x="79" y="255"/>
                  </a:cxn>
                  <a:cxn ang="0">
                    <a:pos x="79" y="275"/>
                  </a:cxn>
                  <a:cxn ang="0">
                    <a:pos x="94" y="291"/>
                  </a:cxn>
                  <a:cxn ang="0">
                    <a:pos x="104" y="304"/>
                  </a:cxn>
                  <a:cxn ang="0">
                    <a:pos x="96" y="324"/>
                  </a:cxn>
                  <a:cxn ang="0">
                    <a:pos x="79" y="330"/>
                  </a:cxn>
                  <a:cxn ang="0">
                    <a:pos x="50" y="306"/>
                  </a:cxn>
                  <a:cxn ang="0">
                    <a:pos x="25" y="277"/>
                  </a:cxn>
                  <a:cxn ang="0">
                    <a:pos x="13" y="244"/>
                  </a:cxn>
                  <a:cxn ang="0">
                    <a:pos x="11" y="200"/>
                  </a:cxn>
                  <a:cxn ang="0">
                    <a:pos x="17" y="159"/>
                  </a:cxn>
                  <a:cxn ang="0">
                    <a:pos x="0" y="120"/>
                  </a:cxn>
                  <a:cxn ang="0">
                    <a:pos x="23" y="81"/>
                  </a:cxn>
                  <a:cxn ang="0">
                    <a:pos x="48" y="69"/>
                  </a:cxn>
                  <a:cxn ang="0">
                    <a:pos x="65" y="73"/>
                  </a:cxn>
                  <a:cxn ang="0">
                    <a:pos x="84" y="55"/>
                  </a:cxn>
                  <a:cxn ang="0">
                    <a:pos x="109" y="28"/>
                  </a:cxn>
                  <a:cxn ang="0">
                    <a:pos x="142" y="10"/>
                  </a:cxn>
                  <a:cxn ang="0">
                    <a:pos x="177" y="2"/>
                  </a:cxn>
                  <a:cxn ang="0">
                    <a:pos x="223" y="4"/>
                  </a:cxn>
                  <a:cxn ang="0">
                    <a:pos x="282" y="6"/>
                  </a:cxn>
                  <a:cxn ang="0">
                    <a:pos x="340" y="10"/>
                  </a:cxn>
                  <a:cxn ang="0">
                    <a:pos x="388" y="34"/>
                  </a:cxn>
                </a:cxnLst>
                <a:rect l="0" t="0" r="r" b="b"/>
                <a:pathLst>
                  <a:path w="409" h="340">
                    <a:moveTo>
                      <a:pt x="407" y="59"/>
                    </a:moveTo>
                    <a:lnTo>
                      <a:pt x="409" y="73"/>
                    </a:lnTo>
                    <a:lnTo>
                      <a:pt x="407" y="85"/>
                    </a:lnTo>
                    <a:lnTo>
                      <a:pt x="401" y="98"/>
                    </a:lnTo>
                    <a:lnTo>
                      <a:pt x="394" y="110"/>
                    </a:lnTo>
                    <a:lnTo>
                      <a:pt x="386" y="114"/>
                    </a:lnTo>
                    <a:lnTo>
                      <a:pt x="378" y="114"/>
                    </a:lnTo>
                    <a:lnTo>
                      <a:pt x="369" y="114"/>
                    </a:lnTo>
                    <a:lnTo>
                      <a:pt x="361" y="110"/>
                    </a:lnTo>
                    <a:lnTo>
                      <a:pt x="350" y="108"/>
                    </a:lnTo>
                    <a:lnTo>
                      <a:pt x="342" y="104"/>
                    </a:lnTo>
                    <a:lnTo>
                      <a:pt x="334" y="100"/>
                    </a:lnTo>
                    <a:lnTo>
                      <a:pt x="325" y="98"/>
                    </a:lnTo>
                    <a:lnTo>
                      <a:pt x="315" y="98"/>
                    </a:lnTo>
                    <a:lnTo>
                      <a:pt x="303" y="100"/>
                    </a:lnTo>
                    <a:lnTo>
                      <a:pt x="292" y="102"/>
                    </a:lnTo>
                    <a:lnTo>
                      <a:pt x="282" y="106"/>
                    </a:lnTo>
                    <a:lnTo>
                      <a:pt x="271" y="112"/>
                    </a:lnTo>
                    <a:lnTo>
                      <a:pt x="261" y="116"/>
                    </a:lnTo>
                    <a:lnTo>
                      <a:pt x="248" y="118"/>
                    </a:lnTo>
                    <a:lnTo>
                      <a:pt x="236" y="120"/>
                    </a:lnTo>
                    <a:lnTo>
                      <a:pt x="225" y="120"/>
                    </a:lnTo>
                    <a:lnTo>
                      <a:pt x="215" y="120"/>
                    </a:lnTo>
                    <a:lnTo>
                      <a:pt x="205" y="118"/>
                    </a:lnTo>
                    <a:lnTo>
                      <a:pt x="196" y="114"/>
                    </a:lnTo>
                    <a:lnTo>
                      <a:pt x="188" y="110"/>
                    </a:lnTo>
                    <a:lnTo>
                      <a:pt x="180" y="106"/>
                    </a:lnTo>
                    <a:lnTo>
                      <a:pt x="171" y="102"/>
                    </a:lnTo>
                    <a:lnTo>
                      <a:pt x="163" y="96"/>
                    </a:lnTo>
                    <a:lnTo>
                      <a:pt x="161" y="128"/>
                    </a:lnTo>
                    <a:lnTo>
                      <a:pt x="154" y="159"/>
                    </a:lnTo>
                    <a:lnTo>
                      <a:pt x="136" y="187"/>
                    </a:lnTo>
                    <a:lnTo>
                      <a:pt x="109" y="208"/>
                    </a:lnTo>
                    <a:lnTo>
                      <a:pt x="98" y="216"/>
                    </a:lnTo>
                    <a:lnTo>
                      <a:pt x="90" y="224"/>
                    </a:lnTo>
                    <a:lnTo>
                      <a:pt x="84" y="234"/>
                    </a:lnTo>
                    <a:lnTo>
                      <a:pt x="79" y="246"/>
                    </a:lnTo>
                    <a:lnTo>
                      <a:pt x="73" y="238"/>
                    </a:lnTo>
                    <a:lnTo>
                      <a:pt x="73" y="228"/>
                    </a:lnTo>
                    <a:lnTo>
                      <a:pt x="75" y="218"/>
                    </a:lnTo>
                    <a:lnTo>
                      <a:pt x="79" y="208"/>
                    </a:lnTo>
                    <a:lnTo>
                      <a:pt x="100" y="189"/>
                    </a:lnTo>
                    <a:lnTo>
                      <a:pt x="119" y="167"/>
                    </a:lnTo>
                    <a:lnTo>
                      <a:pt x="132" y="145"/>
                    </a:lnTo>
                    <a:lnTo>
                      <a:pt x="140" y="120"/>
                    </a:lnTo>
                    <a:lnTo>
                      <a:pt x="140" y="108"/>
                    </a:lnTo>
                    <a:lnTo>
                      <a:pt x="138" y="96"/>
                    </a:lnTo>
                    <a:lnTo>
                      <a:pt x="134" y="89"/>
                    </a:lnTo>
                    <a:lnTo>
                      <a:pt x="123" y="79"/>
                    </a:lnTo>
                    <a:lnTo>
                      <a:pt x="115" y="89"/>
                    </a:lnTo>
                    <a:lnTo>
                      <a:pt x="117" y="100"/>
                    </a:lnTo>
                    <a:lnTo>
                      <a:pt x="119" y="114"/>
                    </a:lnTo>
                    <a:lnTo>
                      <a:pt x="115" y="126"/>
                    </a:lnTo>
                    <a:lnTo>
                      <a:pt x="109" y="145"/>
                    </a:lnTo>
                    <a:lnTo>
                      <a:pt x="96" y="163"/>
                    </a:lnTo>
                    <a:lnTo>
                      <a:pt x="79" y="179"/>
                    </a:lnTo>
                    <a:lnTo>
                      <a:pt x="65" y="196"/>
                    </a:lnTo>
                    <a:lnTo>
                      <a:pt x="52" y="212"/>
                    </a:lnTo>
                    <a:lnTo>
                      <a:pt x="44" y="228"/>
                    </a:lnTo>
                    <a:lnTo>
                      <a:pt x="46" y="244"/>
                    </a:lnTo>
                    <a:lnTo>
                      <a:pt x="61" y="261"/>
                    </a:lnTo>
                    <a:lnTo>
                      <a:pt x="79" y="255"/>
                    </a:lnTo>
                    <a:lnTo>
                      <a:pt x="77" y="267"/>
                    </a:lnTo>
                    <a:lnTo>
                      <a:pt x="79" y="275"/>
                    </a:lnTo>
                    <a:lnTo>
                      <a:pt x="86" y="283"/>
                    </a:lnTo>
                    <a:lnTo>
                      <a:pt x="94" y="291"/>
                    </a:lnTo>
                    <a:lnTo>
                      <a:pt x="100" y="297"/>
                    </a:lnTo>
                    <a:lnTo>
                      <a:pt x="104" y="304"/>
                    </a:lnTo>
                    <a:lnTo>
                      <a:pt x="104" y="314"/>
                    </a:lnTo>
                    <a:lnTo>
                      <a:pt x="96" y="324"/>
                    </a:lnTo>
                    <a:lnTo>
                      <a:pt x="96" y="340"/>
                    </a:lnTo>
                    <a:lnTo>
                      <a:pt x="79" y="330"/>
                    </a:lnTo>
                    <a:lnTo>
                      <a:pt x="65" y="318"/>
                    </a:lnTo>
                    <a:lnTo>
                      <a:pt x="50" y="306"/>
                    </a:lnTo>
                    <a:lnTo>
                      <a:pt x="36" y="293"/>
                    </a:lnTo>
                    <a:lnTo>
                      <a:pt x="25" y="277"/>
                    </a:lnTo>
                    <a:lnTo>
                      <a:pt x="17" y="261"/>
                    </a:lnTo>
                    <a:lnTo>
                      <a:pt x="13" y="244"/>
                    </a:lnTo>
                    <a:lnTo>
                      <a:pt x="11" y="226"/>
                    </a:lnTo>
                    <a:lnTo>
                      <a:pt x="11" y="200"/>
                    </a:lnTo>
                    <a:lnTo>
                      <a:pt x="17" y="179"/>
                    </a:lnTo>
                    <a:lnTo>
                      <a:pt x="17" y="159"/>
                    </a:lnTo>
                    <a:lnTo>
                      <a:pt x="0" y="138"/>
                    </a:lnTo>
                    <a:lnTo>
                      <a:pt x="0" y="120"/>
                    </a:lnTo>
                    <a:lnTo>
                      <a:pt x="9" y="98"/>
                    </a:lnTo>
                    <a:lnTo>
                      <a:pt x="23" y="81"/>
                    </a:lnTo>
                    <a:lnTo>
                      <a:pt x="40" y="67"/>
                    </a:lnTo>
                    <a:lnTo>
                      <a:pt x="48" y="69"/>
                    </a:lnTo>
                    <a:lnTo>
                      <a:pt x="57" y="71"/>
                    </a:lnTo>
                    <a:lnTo>
                      <a:pt x="65" y="73"/>
                    </a:lnTo>
                    <a:lnTo>
                      <a:pt x="75" y="73"/>
                    </a:lnTo>
                    <a:lnTo>
                      <a:pt x="84" y="55"/>
                    </a:lnTo>
                    <a:lnTo>
                      <a:pt x="94" y="40"/>
                    </a:lnTo>
                    <a:lnTo>
                      <a:pt x="109" y="28"/>
                    </a:lnTo>
                    <a:lnTo>
                      <a:pt x="123" y="18"/>
                    </a:lnTo>
                    <a:lnTo>
                      <a:pt x="142" y="10"/>
                    </a:lnTo>
                    <a:lnTo>
                      <a:pt x="161" y="6"/>
                    </a:lnTo>
                    <a:lnTo>
                      <a:pt x="177" y="2"/>
                    </a:lnTo>
                    <a:lnTo>
                      <a:pt x="196" y="0"/>
                    </a:lnTo>
                    <a:lnTo>
                      <a:pt x="223" y="4"/>
                    </a:lnTo>
                    <a:lnTo>
                      <a:pt x="252" y="6"/>
                    </a:lnTo>
                    <a:lnTo>
                      <a:pt x="282" y="6"/>
                    </a:lnTo>
                    <a:lnTo>
                      <a:pt x="311" y="6"/>
                    </a:lnTo>
                    <a:lnTo>
                      <a:pt x="340" y="10"/>
                    </a:lnTo>
                    <a:lnTo>
                      <a:pt x="365" y="18"/>
                    </a:lnTo>
                    <a:lnTo>
                      <a:pt x="388" y="34"/>
                    </a:lnTo>
                    <a:lnTo>
                      <a:pt x="407" y="5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6" name="Freeform 61"/>
              <p:cNvSpPr>
                <a:spLocks/>
              </p:cNvSpPr>
              <p:nvPr/>
            </p:nvSpPr>
            <p:spPr bwMode="auto">
              <a:xfrm>
                <a:off x="3313" y="297"/>
                <a:ext cx="1900" cy="109"/>
              </a:xfrm>
              <a:custGeom>
                <a:avLst/>
                <a:gdLst/>
                <a:ahLst/>
                <a:cxnLst>
                  <a:cxn ang="0">
                    <a:pos x="990" y="90"/>
                  </a:cxn>
                  <a:cxn ang="0">
                    <a:pos x="952" y="90"/>
                  </a:cxn>
                  <a:cxn ang="0">
                    <a:pos x="898" y="90"/>
                  </a:cxn>
                  <a:cxn ang="0">
                    <a:pos x="834" y="90"/>
                  </a:cxn>
                  <a:cxn ang="0">
                    <a:pos x="769" y="90"/>
                  </a:cxn>
                  <a:cxn ang="0">
                    <a:pos x="709" y="90"/>
                  </a:cxn>
                  <a:cxn ang="0">
                    <a:pos x="663" y="90"/>
                  </a:cxn>
                  <a:cxn ang="0">
                    <a:pos x="636" y="90"/>
                  </a:cxn>
                  <a:cxn ang="0">
                    <a:pos x="329" y="71"/>
                  </a:cxn>
                  <a:cxn ang="0">
                    <a:pos x="16" y="49"/>
                  </a:cxn>
                  <a:cxn ang="0">
                    <a:pos x="4" y="35"/>
                  </a:cxn>
                  <a:cxn ang="0">
                    <a:pos x="0" y="22"/>
                  </a:cxn>
                  <a:cxn ang="0">
                    <a:pos x="6" y="16"/>
                  </a:cxn>
                  <a:cxn ang="0">
                    <a:pos x="563" y="39"/>
                  </a:cxn>
                  <a:cxn ang="0">
                    <a:pos x="598" y="39"/>
                  </a:cxn>
                  <a:cxn ang="0">
                    <a:pos x="683" y="39"/>
                  </a:cxn>
                  <a:cxn ang="0">
                    <a:pos x="792" y="41"/>
                  </a:cxn>
                  <a:cxn ang="0">
                    <a:pos x="892" y="45"/>
                  </a:cxn>
                  <a:cxn ang="0">
                    <a:pos x="998" y="47"/>
                  </a:cxn>
                  <a:cxn ang="0">
                    <a:pos x="1107" y="45"/>
                  </a:cxn>
                  <a:cxn ang="0">
                    <a:pos x="1215" y="37"/>
                  </a:cxn>
                  <a:cxn ang="0">
                    <a:pos x="1315" y="28"/>
                  </a:cxn>
                  <a:cxn ang="0">
                    <a:pos x="1405" y="18"/>
                  </a:cxn>
                  <a:cxn ang="0">
                    <a:pos x="1474" y="10"/>
                  </a:cxn>
                  <a:cxn ang="0">
                    <a:pos x="1520" y="2"/>
                  </a:cxn>
                  <a:cxn ang="0">
                    <a:pos x="1536" y="0"/>
                  </a:cxn>
                  <a:cxn ang="0">
                    <a:pos x="1524" y="31"/>
                  </a:cxn>
                  <a:cxn ang="0">
                    <a:pos x="1507" y="35"/>
                  </a:cxn>
                  <a:cxn ang="0">
                    <a:pos x="1474" y="43"/>
                  </a:cxn>
                  <a:cxn ang="0">
                    <a:pos x="1424" y="51"/>
                  </a:cxn>
                  <a:cxn ang="0">
                    <a:pos x="1359" y="61"/>
                  </a:cxn>
                  <a:cxn ang="0">
                    <a:pos x="1276" y="71"/>
                  </a:cxn>
                  <a:cxn ang="0">
                    <a:pos x="1178" y="80"/>
                  </a:cxn>
                  <a:cxn ang="0">
                    <a:pos x="1063" y="88"/>
                  </a:cxn>
                </a:cxnLst>
                <a:rect l="0" t="0" r="r" b="b"/>
                <a:pathLst>
                  <a:path w="1536" h="90">
                    <a:moveTo>
                      <a:pt x="1000" y="90"/>
                    </a:moveTo>
                    <a:lnTo>
                      <a:pt x="990" y="90"/>
                    </a:lnTo>
                    <a:lnTo>
                      <a:pt x="973" y="90"/>
                    </a:lnTo>
                    <a:lnTo>
                      <a:pt x="952" y="90"/>
                    </a:lnTo>
                    <a:lnTo>
                      <a:pt x="925" y="90"/>
                    </a:lnTo>
                    <a:lnTo>
                      <a:pt x="898" y="90"/>
                    </a:lnTo>
                    <a:lnTo>
                      <a:pt x="867" y="90"/>
                    </a:lnTo>
                    <a:lnTo>
                      <a:pt x="834" y="90"/>
                    </a:lnTo>
                    <a:lnTo>
                      <a:pt x="800" y="90"/>
                    </a:lnTo>
                    <a:lnTo>
                      <a:pt x="769" y="90"/>
                    </a:lnTo>
                    <a:lnTo>
                      <a:pt x="738" y="90"/>
                    </a:lnTo>
                    <a:lnTo>
                      <a:pt x="709" y="90"/>
                    </a:lnTo>
                    <a:lnTo>
                      <a:pt x="683" y="90"/>
                    </a:lnTo>
                    <a:lnTo>
                      <a:pt x="663" y="90"/>
                    </a:lnTo>
                    <a:lnTo>
                      <a:pt x="646" y="90"/>
                    </a:lnTo>
                    <a:lnTo>
                      <a:pt x="636" y="90"/>
                    </a:lnTo>
                    <a:lnTo>
                      <a:pt x="631" y="90"/>
                    </a:lnTo>
                    <a:lnTo>
                      <a:pt x="329" y="71"/>
                    </a:lnTo>
                    <a:lnTo>
                      <a:pt x="25" y="49"/>
                    </a:lnTo>
                    <a:lnTo>
                      <a:pt x="16" y="49"/>
                    </a:lnTo>
                    <a:lnTo>
                      <a:pt x="10" y="43"/>
                    </a:lnTo>
                    <a:lnTo>
                      <a:pt x="4" y="35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2" y="18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563" y="39"/>
                    </a:lnTo>
                    <a:lnTo>
                      <a:pt x="573" y="39"/>
                    </a:lnTo>
                    <a:lnTo>
                      <a:pt x="598" y="39"/>
                    </a:lnTo>
                    <a:lnTo>
                      <a:pt x="636" y="39"/>
                    </a:lnTo>
                    <a:lnTo>
                      <a:pt x="683" y="39"/>
                    </a:lnTo>
                    <a:lnTo>
                      <a:pt x="738" y="41"/>
                    </a:lnTo>
                    <a:lnTo>
                      <a:pt x="792" y="41"/>
                    </a:lnTo>
                    <a:lnTo>
                      <a:pt x="844" y="43"/>
                    </a:lnTo>
                    <a:lnTo>
                      <a:pt x="892" y="45"/>
                    </a:lnTo>
                    <a:lnTo>
                      <a:pt x="944" y="47"/>
                    </a:lnTo>
                    <a:lnTo>
                      <a:pt x="998" y="47"/>
                    </a:lnTo>
                    <a:lnTo>
                      <a:pt x="1053" y="47"/>
                    </a:lnTo>
                    <a:lnTo>
                      <a:pt x="1107" y="45"/>
                    </a:lnTo>
                    <a:lnTo>
                      <a:pt x="1161" y="41"/>
                    </a:lnTo>
                    <a:lnTo>
                      <a:pt x="1215" y="37"/>
                    </a:lnTo>
                    <a:lnTo>
                      <a:pt x="1267" y="33"/>
                    </a:lnTo>
                    <a:lnTo>
                      <a:pt x="1315" y="28"/>
                    </a:lnTo>
                    <a:lnTo>
                      <a:pt x="1361" y="24"/>
                    </a:lnTo>
                    <a:lnTo>
                      <a:pt x="1405" y="18"/>
                    </a:lnTo>
                    <a:lnTo>
                      <a:pt x="1442" y="14"/>
                    </a:lnTo>
                    <a:lnTo>
                      <a:pt x="1474" y="10"/>
                    </a:lnTo>
                    <a:lnTo>
                      <a:pt x="1501" y="6"/>
                    </a:lnTo>
                    <a:lnTo>
                      <a:pt x="1520" y="2"/>
                    </a:lnTo>
                    <a:lnTo>
                      <a:pt x="1532" y="0"/>
                    </a:lnTo>
                    <a:lnTo>
                      <a:pt x="1536" y="0"/>
                    </a:lnTo>
                    <a:lnTo>
                      <a:pt x="1526" y="31"/>
                    </a:lnTo>
                    <a:lnTo>
                      <a:pt x="1524" y="31"/>
                    </a:lnTo>
                    <a:lnTo>
                      <a:pt x="1517" y="33"/>
                    </a:lnTo>
                    <a:lnTo>
                      <a:pt x="1507" y="35"/>
                    </a:lnTo>
                    <a:lnTo>
                      <a:pt x="1492" y="39"/>
                    </a:lnTo>
                    <a:lnTo>
                      <a:pt x="1474" y="43"/>
                    </a:lnTo>
                    <a:lnTo>
                      <a:pt x="1451" y="47"/>
                    </a:lnTo>
                    <a:lnTo>
                      <a:pt x="1424" y="51"/>
                    </a:lnTo>
                    <a:lnTo>
                      <a:pt x="1394" y="55"/>
                    </a:lnTo>
                    <a:lnTo>
                      <a:pt x="1359" y="61"/>
                    </a:lnTo>
                    <a:lnTo>
                      <a:pt x="1319" y="65"/>
                    </a:lnTo>
                    <a:lnTo>
                      <a:pt x="1276" y="71"/>
                    </a:lnTo>
                    <a:lnTo>
                      <a:pt x="1230" y="75"/>
                    </a:lnTo>
                    <a:lnTo>
                      <a:pt x="1178" y="80"/>
                    </a:lnTo>
                    <a:lnTo>
                      <a:pt x="1123" y="84"/>
                    </a:lnTo>
                    <a:lnTo>
                      <a:pt x="1063" y="88"/>
                    </a:lnTo>
                    <a:lnTo>
                      <a:pt x="1000" y="90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7" name="Freeform 62"/>
              <p:cNvSpPr>
                <a:spLocks/>
              </p:cNvSpPr>
              <p:nvPr/>
            </p:nvSpPr>
            <p:spPr bwMode="auto">
              <a:xfrm>
                <a:off x="1417" y="312"/>
                <a:ext cx="261" cy="81"/>
              </a:xfrm>
              <a:custGeom>
                <a:avLst/>
                <a:gdLst/>
                <a:ahLst/>
                <a:cxnLst>
                  <a:cxn ang="0">
                    <a:pos x="86" y="2"/>
                  </a:cxn>
                  <a:cxn ang="0">
                    <a:pos x="75" y="14"/>
                  </a:cxn>
                  <a:cxn ang="0">
                    <a:pos x="55" y="23"/>
                  </a:cxn>
                  <a:cxn ang="0">
                    <a:pos x="38" y="31"/>
                  </a:cxn>
                  <a:cxn ang="0">
                    <a:pos x="30" y="33"/>
                  </a:cxn>
                  <a:cxn ang="0">
                    <a:pos x="40" y="43"/>
                  </a:cxn>
                  <a:cxn ang="0">
                    <a:pos x="55" y="51"/>
                  </a:cxn>
                  <a:cxn ang="0">
                    <a:pos x="69" y="53"/>
                  </a:cxn>
                  <a:cxn ang="0">
                    <a:pos x="86" y="51"/>
                  </a:cxn>
                  <a:cxn ang="0">
                    <a:pos x="100" y="43"/>
                  </a:cxn>
                  <a:cxn ang="0">
                    <a:pos x="115" y="35"/>
                  </a:cxn>
                  <a:cxn ang="0">
                    <a:pos x="132" y="27"/>
                  </a:cxn>
                  <a:cxn ang="0">
                    <a:pos x="148" y="21"/>
                  </a:cxn>
                  <a:cxn ang="0">
                    <a:pos x="165" y="19"/>
                  </a:cxn>
                  <a:cxn ang="0">
                    <a:pos x="180" y="19"/>
                  </a:cxn>
                  <a:cxn ang="0">
                    <a:pos x="196" y="23"/>
                  </a:cxn>
                  <a:cxn ang="0">
                    <a:pos x="211" y="33"/>
                  </a:cxn>
                  <a:cxn ang="0">
                    <a:pos x="205" y="41"/>
                  </a:cxn>
                  <a:cxn ang="0">
                    <a:pos x="194" y="41"/>
                  </a:cxn>
                  <a:cxn ang="0">
                    <a:pos x="186" y="37"/>
                  </a:cxn>
                  <a:cxn ang="0">
                    <a:pos x="175" y="35"/>
                  </a:cxn>
                  <a:cxn ang="0">
                    <a:pos x="153" y="39"/>
                  </a:cxn>
                  <a:cxn ang="0">
                    <a:pos x="132" y="47"/>
                  </a:cxn>
                  <a:cxn ang="0">
                    <a:pos x="109" y="55"/>
                  </a:cxn>
                  <a:cxn ang="0">
                    <a:pos x="86" y="63"/>
                  </a:cxn>
                  <a:cxn ang="0">
                    <a:pos x="65" y="67"/>
                  </a:cxn>
                  <a:cxn ang="0">
                    <a:pos x="44" y="65"/>
                  </a:cxn>
                  <a:cxn ang="0">
                    <a:pos x="27" y="55"/>
                  </a:cxn>
                  <a:cxn ang="0">
                    <a:pos x="11" y="33"/>
                  </a:cxn>
                  <a:cxn ang="0">
                    <a:pos x="9" y="33"/>
                  </a:cxn>
                  <a:cxn ang="0">
                    <a:pos x="4" y="33"/>
                  </a:cxn>
                  <a:cxn ang="0">
                    <a:pos x="2" y="31"/>
                  </a:cxn>
                  <a:cxn ang="0">
                    <a:pos x="0" y="29"/>
                  </a:cxn>
                  <a:cxn ang="0">
                    <a:pos x="2" y="23"/>
                  </a:cxn>
                  <a:cxn ang="0">
                    <a:pos x="11" y="16"/>
                  </a:cxn>
                  <a:cxn ang="0">
                    <a:pos x="23" y="12"/>
                  </a:cxn>
                  <a:cxn ang="0">
                    <a:pos x="38" y="6"/>
                  </a:cxn>
                  <a:cxn ang="0">
                    <a:pos x="52" y="2"/>
                  </a:cxn>
                  <a:cxn ang="0">
                    <a:pos x="65" y="0"/>
                  </a:cxn>
                  <a:cxn ang="0">
                    <a:pos x="77" y="0"/>
                  </a:cxn>
                  <a:cxn ang="0">
                    <a:pos x="86" y="2"/>
                  </a:cxn>
                </a:cxnLst>
                <a:rect l="0" t="0" r="r" b="b"/>
                <a:pathLst>
                  <a:path w="211" h="67">
                    <a:moveTo>
                      <a:pt x="86" y="2"/>
                    </a:moveTo>
                    <a:lnTo>
                      <a:pt x="75" y="14"/>
                    </a:lnTo>
                    <a:lnTo>
                      <a:pt x="55" y="23"/>
                    </a:lnTo>
                    <a:lnTo>
                      <a:pt x="38" y="31"/>
                    </a:lnTo>
                    <a:lnTo>
                      <a:pt x="30" y="33"/>
                    </a:lnTo>
                    <a:lnTo>
                      <a:pt x="40" y="43"/>
                    </a:lnTo>
                    <a:lnTo>
                      <a:pt x="55" y="51"/>
                    </a:lnTo>
                    <a:lnTo>
                      <a:pt x="69" y="53"/>
                    </a:lnTo>
                    <a:lnTo>
                      <a:pt x="86" y="51"/>
                    </a:lnTo>
                    <a:lnTo>
                      <a:pt x="100" y="43"/>
                    </a:lnTo>
                    <a:lnTo>
                      <a:pt x="115" y="35"/>
                    </a:lnTo>
                    <a:lnTo>
                      <a:pt x="132" y="27"/>
                    </a:lnTo>
                    <a:lnTo>
                      <a:pt x="148" y="21"/>
                    </a:lnTo>
                    <a:lnTo>
                      <a:pt x="165" y="19"/>
                    </a:lnTo>
                    <a:lnTo>
                      <a:pt x="180" y="19"/>
                    </a:lnTo>
                    <a:lnTo>
                      <a:pt x="196" y="23"/>
                    </a:lnTo>
                    <a:lnTo>
                      <a:pt x="211" y="33"/>
                    </a:lnTo>
                    <a:lnTo>
                      <a:pt x="205" y="41"/>
                    </a:lnTo>
                    <a:lnTo>
                      <a:pt x="194" y="41"/>
                    </a:lnTo>
                    <a:lnTo>
                      <a:pt x="186" y="37"/>
                    </a:lnTo>
                    <a:lnTo>
                      <a:pt x="175" y="35"/>
                    </a:lnTo>
                    <a:lnTo>
                      <a:pt x="153" y="39"/>
                    </a:lnTo>
                    <a:lnTo>
                      <a:pt x="132" y="47"/>
                    </a:lnTo>
                    <a:lnTo>
                      <a:pt x="109" y="55"/>
                    </a:lnTo>
                    <a:lnTo>
                      <a:pt x="86" y="63"/>
                    </a:lnTo>
                    <a:lnTo>
                      <a:pt x="65" y="67"/>
                    </a:lnTo>
                    <a:lnTo>
                      <a:pt x="44" y="65"/>
                    </a:lnTo>
                    <a:lnTo>
                      <a:pt x="27" y="55"/>
                    </a:lnTo>
                    <a:lnTo>
                      <a:pt x="11" y="33"/>
                    </a:lnTo>
                    <a:lnTo>
                      <a:pt x="9" y="33"/>
                    </a:lnTo>
                    <a:lnTo>
                      <a:pt x="4" y="33"/>
                    </a:lnTo>
                    <a:lnTo>
                      <a:pt x="2" y="31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11" y="16"/>
                    </a:lnTo>
                    <a:lnTo>
                      <a:pt x="23" y="12"/>
                    </a:lnTo>
                    <a:lnTo>
                      <a:pt x="38" y="6"/>
                    </a:lnTo>
                    <a:lnTo>
                      <a:pt x="52" y="2"/>
                    </a:lnTo>
                    <a:lnTo>
                      <a:pt x="65" y="0"/>
                    </a:lnTo>
                    <a:lnTo>
                      <a:pt x="77" y="0"/>
                    </a:lnTo>
                    <a:lnTo>
                      <a:pt x="8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8" name="Freeform 63"/>
              <p:cNvSpPr>
                <a:spLocks/>
              </p:cNvSpPr>
              <p:nvPr/>
            </p:nvSpPr>
            <p:spPr bwMode="auto">
              <a:xfrm>
                <a:off x="1263" y="381"/>
                <a:ext cx="66" cy="92"/>
              </a:xfrm>
              <a:custGeom>
                <a:avLst/>
                <a:gdLst/>
                <a:ahLst/>
                <a:cxnLst>
                  <a:cxn ang="0">
                    <a:pos x="29" y="10"/>
                  </a:cxn>
                  <a:cxn ang="0">
                    <a:pos x="21" y="19"/>
                  </a:cxn>
                  <a:cxn ang="0">
                    <a:pos x="21" y="35"/>
                  </a:cxn>
                  <a:cxn ang="0">
                    <a:pos x="23" y="49"/>
                  </a:cxn>
                  <a:cxn ang="0">
                    <a:pos x="27" y="55"/>
                  </a:cxn>
                  <a:cxn ang="0">
                    <a:pos x="36" y="43"/>
                  </a:cxn>
                  <a:cxn ang="0">
                    <a:pos x="36" y="29"/>
                  </a:cxn>
                  <a:cxn ang="0">
                    <a:pos x="40" y="23"/>
                  </a:cxn>
                  <a:cxn ang="0">
                    <a:pos x="54" y="33"/>
                  </a:cxn>
                  <a:cxn ang="0">
                    <a:pos x="52" y="47"/>
                  </a:cxn>
                  <a:cxn ang="0">
                    <a:pos x="44" y="61"/>
                  </a:cxn>
                  <a:cxn ang="0">
                    <a:pos x="29" y="72"/>
                  </a:cxn>
                  <a:cxn ang="0">
                    <a:pos x="15" y="76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0" y="31"/>
                  </a:cxn>
                  <a:cxn ang="0">
                    <a:pos x="2" y="15"/>
                  </a:cxn>
                  <a:cxn ang="0">
                    <a:pos x="9" y="8"/>
                  </a:cxn>
                  <a:cxn ang="0">
                    <a:pos x="19" y="0"/>
                  </a:cxn>
                  <a:cxn ang="0">
                    <a:pos x="27" y="0"/>
                  </a:cxn>
                  <a:cxn ang="0">
                    <a:pos x="29" y="10"/>
                  </a:cxn>
                </a:cxnLst>
                <a:rect l="0" t="0" r="r" b="b"/>
                <a:pathLst>
                  <a:path w="54" h="76">
                    <a:moveTo>
                      <a:pt x="29" y="10"/>
                    </a:moveTo>
                    <a:lnTo>
                      <a:pt x="21" y="19"/>
                    </a:lnTo>
                    <a:lnTo>
                      <a:pt x="21" y="35"/>
                    </a:lnTo>
                    <a:lnTo>
                      <a:pt x="23" y="49"/>
                    </a:lnTo>
                    <a:lnTo>
                      <a:pt x="27" y="55"/>
                    </a:lnTo>
                    <a:lnTo>
                      <a:pt x="36" y="43"/>
                    </a:lnTo>
                    <a:lnTo>
                      <a:pt x="36" y="29"/>
                    </a:lnTo>
                    <a:lnTo>
                      <a:pt x="40" y="23"/>
                    </a:lnTo>
                    <a:lnTo>
                      <a:pt x="54" y="33"/>
                    </a:lnTo>
                    <a:lnTo>
                      <a:pt x="52" y="47"/>
                    </a:lnTo>
                    <a:lnTo>
                      <a:pt x="44" y="61"/>
                    </a:lnTo>
                    <a:lnTo>
                      <a:pt x="29" y="72"/>
                    </a:lnTo>
                    <a:lnTo>
                      <a:pt x="15" y="76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0" y="31"/>
                    </a:lnTo>
                    <a:lnTo>
                      <a:pt x="2" y="15"/>
                    </a:lnTo>
                    <a:lnTo>
                      <a:pt x="9" y="8"/>
                    </a:lnTo>
                    <a:lnTo>
                      <a:pt x="19" y="0"/>
                    </a:lnTo>
                    <a:lnTo>
                      <a:pt x="27" y="0"/>
                    </a:lnTo>
                    <a:lnTo>
                      <a:pt x="29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49" name="Freeform 64"/>
              <p:cNvSpPr>
                <a:spLocks/>
              </p:cNvSpPr>
              <p:nvPr/>
            </p:nvSpPr>
            <p:spPr bwMode="auto">
              <a:xfrm>
                <a:off x="3280" y="388"/>
                <a:ext cx="1899" cy="1713"/>
              </a:xfrm>
              <a:custGeom>
                <a:avLst/>
                <a:gdLst/>
                <a:ahLst/>
                <a:cxnLst>
                  <a:cxn ang="0">
                    <a:pos x="1423" y="737"/>
                  </a:cxn>
                  <a:cxn ang="0">
                    <a:pos x="721" y="1241"/>
                  </a:cxn>
                  <a:cxn ang="0">
                    <a:pos x="815" y="1233"/>
                  </a:cxn>
                  <a:cxn ang="0">
                    <a:pos x="1073" y="1271"/>
                  </a:cxn>
                  <a:cxn ang="0">
                    <a:pos x="1290" y="1300"/>
                  </a:cxn>
                  <a:cxn ang="0">
                    <a:pos x="1348" y="447"/>
                  </a:cxn>
                  <a:cxn ang="0">
                    <a:pos x="1205" y="1267"/>
                  </a:cxn>
                  <a:cxn ang="0">
                    <a:pos x="994" y="1239"/>
                  </a:cxn>
                  <a:cxn ang="0">
                    <a:pos x="825" y="1216"/>
                  </a:cxn>
                  <a:cxn ang="0">
                    <a:pos x="754" y="1204"/>
                  </a:cxn>
                  <a:cxn ang="0">
                    <a:pos x="688" y="1157"/>
                  </a:cxn>
                  <a:cxn ang="0">
                    <a:pos x="638" y="1098"/>
                  </a:cxn>
                  <a:cxn ang="0">
                    <a:pos x="556" y="1076"/>
                  </a:cxn>
                  <a:cxn ang="0">
                    <a:pos x="464" y="1065"/>
                  </a:cxn>
                  <a:cxn ang="0">
                    <a:pos x="402" y="1075"/>
                  </a:cxn>
                  <a:cxn ang="0">
                    <a:pos x="135" y="1049"/>
                  </a:cxn>
                  <a:cxn ang="0">
                    <a:pos x="191" y="676"/>
                  </a:cxn>
                  <a:cxn ang="0">
                    <a:pos x="246" y="243"/>
                  </a:cxn>
                  <a:cxn ang="0">
                    <a:pos x="375" y="247"/>
                  </a:cxn>
                  <a:cxn ang="0">
                    <a:pos x="506" y="247"/>
                  </a:cxn>
                  <a:cxn ang="0">
                    <a:pos x="638" y="251"/>
                  </a:cxn>
                  <a:cxn ang="0">
                    <a:pos x="638" y="814"/>
                  </a:cxn>
                  <a:cxn ang="0">
                    <a:pos x="817" y="849"/>
                  </a:cxn>
                  <a:cxn ang="0">
                    <a:pos x="942" y="986"/>
                  </a:cxn>
                  <a:cxn ang="0">
                    <a:pos x="1080" y="1126"/>
                  </a:cxn>
                  <a:cxn ang="0">
                    <a:pos x="1236" y="1151"/>
                  </a:cxn>
                  <a:cxn ang="0">
                    <a:pos x="1157" y="649"/>
                  </a:cxn>
                  <a:cxn ang="0">
                    <a:pos x="992" y="264"/>
                  </a:cxn>
                  <a:cxn ang="0">
                    <a:pos x="1113" y="259"/>
                  </a:cxn>
                  <a:cxn ang="0">
                    <a:pos x="1232" y="257"/>
                  </a:cxn>
                  <a:cxn ang="0">
                    <a:pos x="1348" y="241"/>
                  </a:cxn>
                  <a:cxn ang="0">
                    <a:pos x="1305" y="231"/>
                  </a:cxn>
                  <a:cxn ang="0">
                    <a:pos x="1186" y="235"/>
                  </a:cxn>
                  <a:cxn ang="0">
                    <a:pos x="1063" y="237"/>
                  </a:cxn>
                  <a:cxn ang="0">
                    <a:pos x="994" y="202"/>
                  </a:cxn>
                  <a:cxn ang="0">
                    <a:pos x="971" y="219"/>
                  </a:cxn>
                  <a:cxn ang="0">
                    <a:pos x="817" y="235"/>
                  </a:cxn>
                  <a:cxn ang="0">
                    <a:pos x="663" y="208"/>
                  </a:cxn>
                  <a:cxn ang="0">
                    <a:pos x="638" y="180"/>
                  </a:cxn>
                  <a:cxn ang="0">
                    <a:pos x="554" y="227"/>
                  </a:cxn>
                  <a:cxn ang="0">
                    <a:pos x="412" y="221"/>
                  </a:cxn>
                  <a:cxn ang="0">
                    <a:pos x="394" y="139"/>
                  </a:cxn>
                  <a:cxn ang="0">
                    <a:pos x="373" y="221"/>
                  </a:cxn>
                  <a:cxn ang="0">
                    <a:pos x="264" y="221"/>
                  </a:cxn>
                  <a:cxn ang="0">
                    <a:pos x="214" y="123"/>
                  </a:cxn>
                  <a:cxn ang="0">
                    <a:pos x="1401" y="98"/>
                  </a:cxn>
                  <a:cxn ang="0">
                    <a:pos x="1009" y="109"/>
                  </a:cxn>
                  <a:cxn ang="0">
                    <a:pos x="523" y="102"/>
                  </a:cxn>
                  <a:cxn ang="0">
                    <a:pos x="348" y="90"/>
                  </a:cxn>
                  <a:cxn ang="0">
                    <a:pos x="208" y="84"/>
                  </a:cxn>
                  <a:cxn ang="0">
                    <a:pos x="187" y="135"/>
                  </a:cxn>
                  <a:cxn ang="0">
                    <a:pos x="162" y="714"/>
                  </a:cxn>
                  <a:cxn ang="0">
                    <a:pos x="104" y="1065"/>
                  </a:cxn>
                  <a:cxn ang="0">
                    <a:pos x="216" y="1096"/>
                  </a:cxn>
                  <a:cxn ang="0">
                    <a:pos x="283" y="1157"/>
                  </a:cxn>
                  <a:cxn ang="0">
                    <a:pos x="64" y="117"/>
                  </a:cxn>
                  <a:cxn ang="0">
                    <a:pos x="1294" y="27"/>
                  </a:cxn>
                  <a:cxn ang="0">
                    <a:pos x="1494" y="4"/>
                  </a:cxn>
                </a:cxnLst>
                <a:rect l="0" t="0" r="r" b="b"/>
                <a:pathLst>
                  <a:path w="1536" h="1410">
                    <a:moveTo>
                      <a:pt x="1476" y="311"/>
                    </a:moveTo>
                    <a:lnTo>
                      <a:pt x="1465" y="394"/>
                    </a:lnTo>
                    <a:lnTo>
                      <a:pt x="1449" y="517"/>
                    </a:lnTo>
                    <a:lnTo>
                      <a:pt x="1434" y="645"/>
                    </a:lnTo>
                    <a:lnTo>
                      <a:pt x="1423" y="737"/>
                    </a:lnTo>
                    <a:lnTo>
                      <a:pt x="1415" y="1410"/>
                    </a:lnTo>
                    <a:lnTo>
                      <a:pt x="700" y="1304"/>
                    </a:lnTo>
                    <a:lnTo>
                      <a:pt x="710" y="1284"/>
                    </a:lnTo>
                    <a:lnTo>
                      <a:pt x="717" y="1263"/>
                    </a:lnTo>
                    <a:lnTo>
                      <a:pt x="721" y="1241"/>
                    </a:lnTo>
                    <a:lnTo>
                      <a:pt x="723" y="1220"/>
                    </a:lnTo>
                    <a:lnTo>
                      <a:pt x="729" y="1222"/>
                    </a:lnTo>
                    <a:lnTo>
                      <a:pt x="748" y="1224"/>
                    </a:lnTo>
                    <a:lnTo>
                      <a:pt x="777" y="1228"/>
                    </a:lnTo>
                    <a:lnTo>
                      <a:pt x="815" y="1233"/>
                    </a:lnTo>
                    <a:lnTo>
                      <a:pt x="859" y="1239"/>
                    </a:lnTo>
                    <a:lnTo>
                      <a:pt x="909" y="1247"/>
                    </a:lnTo>
                    <a:lnTo>
                      <a:pt x="963" y="1255"/>
                    </a:lnTo>
                    <a:lnTo>
                      <a:pt x="1017" y="1263"/>
                    </a:lnTo>
                    <a:lnTo>
                      <a:pt x="1073" y="1271"/>
                    </a:lnTo>
                    <a:lnTo>
                      <a:pt x="1127" y="1279"/>
                    </a:lnTo>
                    <a:lnTo>
                      <a:pt x="1177" y="1286"/>
                    </a:lnTo>
                    <a:lnTo>
                      <a:pt x="1221" y="1292"/>
                    </a:lnTo>
                    <a:lnTo>
                      <a:pt x="1261" y="1296"/>
                    </a:lnTo>
                    <a:lnTo>
                      <a:pt x="1290" y="1300"/>
                    </a:lnTo>
                    <a:lnTo>
                      <a:pt x="1309" y="1302"/>
                    </a:lnTo>
                    <a:lnTo>
                      <a:pt x="1317" y="1302"/>
                    </a:lnTo>
                    <a:lnTo>
                      <a:pt x="1428" y="113"/>
                    </a:lnTo>
                    <a:lnTo>
                      <a:pt x="1407" y="111"/>
                    </a:lnTo>
                    <a:lnTo>
                      <a:pt x="1348" y="447"/>
                    </a:lnTo>
                    <a:lnTo>
                      <a:pt x="1290" y="1279"/>
                    </a:lnTo>
                    <a:lnTo>
                      <a:pt x="1280" y="1277"/>
                    </a:lnTo>
                    <a:lnTo>
                      <a:pt x="1263" y="1275"/>
                    </a:lnTo>
                    <a:lnTo>
                      <a:pt x="1236" y="1273"/>
                    </a:lnTo>
                    <a:lnTo>
                      <a:pt x="1205" y="1267"/>
                    </a:lnTo>
                    <a:lnTo>
                      <a:pt x="1167" y="1263"/>
                    </a:lnTo>
                    <a:lnTo>
                      <a:pt x="1125" y="1257"/>
                    </a:lnTo>
                    <a:lnTo>
                      <a:pt x="1084" y="1251"/>
                    </a:lnTo>
                    <a:lnTo>
                      <a:pt x="1040" y="1245"/>
                    </a:lnTo>
                    <a:lnTo>
                      <a:pt x="994" y="1239"/>
                    </a:lnTo>
                    <a:lnTo>
                      <a:pt x="952" y="1233"/>
                    </a:lnTo>
                    <a:lnTo>
                      <a:pt x="913" y="1228"/>
                    </a:lnTo>
                    <a:lnTo>
                      <a:pt x="879" y="1224"/>
                    </a:lnTo>
                    <a:lnTo>
                      <a:pt x="848" y="1220"/>
                    </a:lnTo>
                    <a:lnTo>
                      <a:pt x="825" y="1216"/>
                    </a:lnTo>
                    <a:lnTo>
                      <a:pt x="811" y="1214"/>
                    </a:lnTo>
                    <a:lnTo>
                      <a:pt x="806" y="1214"/>
                    </a:lnTo>
                    <a:lnTo>
                      <a:pt x="790" y="1210"/>
                    </a:lnTo>
                    <a:lnTo>
                      <a:pt x="773" y="1208"/>
                    </a:lnTo>
                    <a:lnTo>
                      <a:pt x="754" y="1204"/>
                    </a:lnTo>
                    <a:lnTo>
                      <a:pt x="736" y="1202"/>
                    </a:lnTo>
                    <a:lnTo>
                      <a:pt x="719" y="1196"/>
                    </a:lnTo>
                    <a:lnTo>
                      <a:pt x="706" y="1188"/>
                    </a:lnTo>
                    <a:lnTo>
                      <a:pt x="694" y="1175"/>
                    </a:lnTo>
                    <a:lnTo>
                      <a:pt x="688" y="1157"/>
                    </a:lnTo>
                    <a:lnTo>
                      <a:pt x="683" y="1141"/>
                    </a:lnTo>
                    <a:lnTo>
                      <a:pt x="677" y="1127"/>
                    </a:lnTo>
                    <a:lnTo>
                      <a:pt x="665" y="1116"/>
                    </a:lnTo>
                    <a:lnTo>
                      <a:pt x="652" y="1106"/>
                    </a:lnTo>
                    <a:lnTo>
                      <a:pt x="638" y="1098"/>
                    </a:lnTo>
                    <a:lnTo>
                      <a:pt x="623" y="1090"/>
                    </a:lnTo>
                    <a:lnTo>
                      <a:pt x="606" y="1084"/>
                    </a:lnTo>
                    <a:lnTo>
                      <a:pt x="592" y="1078"/>
                    </a:lnTo>
                    <a:lnTo>
                      <a:pt x="573" y="1078"/>
                    </a:lnTo>
                    <a:lnTo>
                      <a:pt x="556" y="1076"/>
                    </a:lnTo>
                    <a:lnTo>
                      <a:pt x="537" y="1075"/>
                    </a:lnTo>
                    <a:lnTo>
                      <a:pt x="521" y="1071"/>
                    </a:lnTo>
                    <a:lnTo>
                      <a:pt x="502" y="1069"/>
                    </a:lnTo>
                    <a:lnTo>
                      <a:pt x="483" y="1067"/>
                    </a:lnTo>
                    <a:lnTo>
                      <a:pt x="464" y="1065"/>
                    </a:lnTo>
                    <a:lnTo>
                      <a:pt x="446" y="1065"/>
                    </a:lnTo>
                    <a:lnTo>
                      <a:pt x="442" y="1065"/>
                    </a:lnTo>
                    <a:lnTo>
                      <a:pt x="433" y="1067"/>
                    </a:lnTo>
                    <a:lnTo>
                      <a:pt x="419" y="1071"/>
                    </a:lnTo>
                    <a:lnTo>
                      <a:pt x="402" y="1075"/>
                    </a:lnTo>
                    <a:lnTo>
                      <a:pt x="381" y="1080"/>
                    </a:lnTo>
                    <a:lnTo>
                      <a:pt x="362" y="1088"/>
                    </a:lnTo>
                    <a:lnTo>
                      <a:pt x="346" y="1096"/>
                    </a:lnTo>
                    <a:lnTo>
                      <a:pt x="331" y="1106"/>
                    </a:lnTo>
                    <a:lnTo>
                      <a:pt x="135" y="1049"/>
                    </a:lnTo>
                    <a:lnTo>
                      <a:pt x="143" y="1006"/>
                    </a:lnTo>
                    <a:lnTo>
                      <a:pt x="154" y="937"/>
                    </a:lnTo>
                    <a:lnTo>
                      <a:pt x="166" y="855"/>
                    </a:lnTo>
                    <a:lnTo>
                      <a:pt x="179" y="765"/>
                    </a:lnTo>
                    <a:lnTo>
                      <a:pt x="191" y="676"/>
                    </a:lnTo>
                    <a:lnTo>
                      <a:pt x="202" y="604"/>
                    </a:lnTo>
                    <a:lnTo>
                      <a:pt x="208" y="553"/>
                    </a:lnTo>
                    <a:lnTo>
                      <a:pt x="210" y="533"/>
                    </a:lnTo>
                    <a:lnTo>
                      <a:pt x="221" y="241"/>
                    </a:lnTo>
                    <a:lnTo>
                      <a:pt x="246" y="243"/>
                    </a:lnTo>
                    <a:lnTo>
                      <a:pt x="273" y="245"/>
                    </a:lnTo>
                    <a:lnTo>
                      <a:pt x="298" y="245"/>
                    </a:lnTo>
                    <a:lnTo>
                      <a:pt x="325" y="247"/>
                    </a:lnTo>
                    <a:lnTo>
                      <a:pt x="350" y="247"/>
                    </a:lnTo>
                    <a:lnTo>
                      <a:pt x="375" y="247"/>
                    </a:lnTo>
                    <a:lnTo>
                      <a:pt x="402" y="247"/>
                    </a:lnTo>
                    <a:lnTo>
                      <a:pt x="427" y="247"/>
                    </a:lnTo>
                    <a:lnTo>
                      <a:pt x="454" y="247"/>
                    </a:lnTo>
                    <a:lnTo>
                      <a:pt x="479" y="247"/>
                    </a:lnTo>
                    <a:lnTo>
                      <a:pt x="506" y="247"/>
                    </a:lnTo>
                    <a:lnTo>
                      <a:pt x="531" y="247"/>
                    </a:lnTo>
                    <a:lnTo>
                      <a:pt x="558" y="249"/>
                    </a:lnTo>
                    <a:lnTo>
                      <a:pt x="585" y="249"/>
                    </a:lnTo>
                    <a:lnTo>
                      <a:pt x="610" y="249"/>
                    </a:lnTo>
                    <a:lnTo>
                      <a:pt x="638" y="251"/>
                    </a:lnTo>
                    <a:lnTo>
                      <a:pt x="640" y="439"/>
                    </a:lnTo>
                    <a:lnTo>
                      <a:pt x="640" y="496"/>
                    </a:lnTo>
                    <a:lnTo>
                      <a:pt x="640" y="623"/>
                    </a:lnTo>
                    <a:lnTo>
                      <a:pt x="638" y="753"/>
                    </a:lnTo>
                    <a:lnTo>
                      <a:pt x="638" y="814"/>
                    </a:lnTo>
                    <a:lnTo>
                      <a:pt x="652" y="821"/>
                    </a:lnTo>
                    <a:lnTo>
                      <a:pt x="681" y="829"/>
                    </a:lnTo>
                    <a:lnTo>
                      <a:pt x="721" y="835"/>
                    </a:lnTo>
                    <a:lnTo>
                      <a:pt x="767" y="843"/>
                    </a:lnTo>
                    <a:lnTo>
                      <a:pt x="817" y="849"/>
                    </a:lnTo>
                    <a:lnTo>
                      <a:pt x="867" y="855"/>
                    </a:lnTo>
                    <a:lnTo>
                      <a:pt x="913" y="859"/>
                    </a:lnTo>
                    <a:lnTo>
                      <a:pt x="950" y="861"/>
                    </a:lnTo>
                    <a:lnTo>
                      <a:pt x="948" y="900"/>
                    </a:lnTo>
                    <a:lnTo>
                      <a:pt x="942" y="986"/>
                    </a:lnTo>
                    <a:lnTo>
                      <a:pt x="942" y="1073"/>
                    </a:lnTo>
                    <a:lnTo>
                      <a:pt x="950" y="1118"/>
                    </a:lnTo>
                    <a:lnTo>
                      <a:pt x="988" y="1118"/>
                    </a:lnTo>
                    <a:lnTo>
                      <a:pt x="1034" y="1122"/>
                    </a:lnTo>
                    <a:lnTo>
                      <a:pt x="1080" y="1126"/>
                    </a:lnTo>
                    <a:lnTo>
                      <a:pt x="1127" y="1133"/>
                    </a:lnTo>
                    <a:lnTo>
                      <a:pt x="1169" y="1139"/>
                    </a:lnTo>
                    <a:lnTo>
                      <a:pt x="1205" y="1145"/>
                    </a:lnTo>
                    <a:lnTo>
                      <a:pt x="1228" y="1149"/>
                    </a:lnTo>
                    <a:lnTo>
                      <a:pt x="1236" y="1151"/>
                    </a:lnTo>
                    <a:lnTo>
                      <a:pt x="1265" y="651"/>
                    </a:lnTo>
                    <a:lnTo>
                      <a:pt x="1257" y="651"/>
                    </a:lnTo>
                    <a:lnTo>
                      <a:pt x="1234" y="651"/>
                    </a:lnTo>
                    <a:lnTo>
                      <a:pt x="1198" y="651"/>
                    </a:lnTo>
                    <a:lnTo>
                      <a:pt x="1157" y="649"/>
                    </a:lnTo>
                    <a:lnTo>
                      <a:pt x="1109" y="647"/>
                    </a:lnTo>
                    <a:lnTo>
                      <a:pt x="1063" y="641"/>
                    </a:lnTo>
                    <a:lnTo>
                      <a:pt x="1019" y="635"/>
                    </a:lnTo>
                    <a:lnTo>
                      <a:pt x="982" y="625"/>
                    </a:lnTo>
                    <a:lnTo>
                      <a:pt x="992" y="264"/>
                    </a:lnTo>
                    <a:lnTo>
                      <a:pt x="1017" y="262"/>
                    </a:lnTo>
                    <a:lnTo>
                      <a:pt x="1040" y="260"/>
                    </a:lnTo>
                    <a:lnTo>
                      <a:pt x="1065" y="260"/>
                    </a:lnTo>
                    <a:lnTo>
                      <a:pt x="1090" y="259"/>
                    </a:lnTo>
                    <a:lnTo>
                      <a:pt x="1113" y="259"/>
                    </a:lnTo>
                    <a:lnTo>
                      <a:pt x="1138" y="259"/>
                    </a:lnTo>
                    <a:lnTo>
                      <a:pt x="1161" y="259"/>
                    </a:lnTo>
                    <a:lnTo>
                      <a:pt x="1186" y="259"/>
                    </a:lnTo>
                    <a:lnTo>
                      <a:pt x="1209" y="257"/>
                    </a:lnTo>
                    <a:lnTo>
                      <a:pt x="1232" y="257"/>
                    </a:lnTo>
                    <a:lnTo>
                      <a:pt x="1255" y="255"/>
                    </a:lnTo>
                    <a:lnTo>
                      <a:pt x="1280" y="253"/>
                    </a:lnTo>
                    <a:lnTo>
                      <a:pt x="1303" y="249"/>
                    </a:lnTo>
                    <a:lnTo>
                      <a:pt x="1326" y="247"/>
                    </a:lnTo>
                    <a:lnTo>
                      <a:pt x="1348" y="241"/>
                    </a:lnTo>
                    <a:lnTo>
                      <a:pt x="1371" y="235"/>
                    </a:lnTo>
                    <a:lnTo>
                      <a:pt x="1371" y="227"/>
                    </a:lnTo>
                    <a:lnTo>
                      <a:pt x="1348" y="229"/>
                    </a:lnTo>
                    <a:lnTo>
                      <a:pt x="1328" y="229"/>
                    </a:lnTo>
                    <a:lnTo>
                      <a:pt x="1305" y="231"/>
                    </a:lnTo>
                    <a:lnTo>
                      <a:pt x="1280" y="231"/>
                    </a:lnTo>
                    <a:lnTo>
                      <a:pt x="1257" y="233"/>
                    </a:lnTo>
                    <a:lnTo>
                      <a:pt x="1234" y="233"/>
                    </a:lnTo>
                    <a:lnTo>
                      <a:pt x="1209" y="233"/>
                    </a:lnTo>
                    <a:lnTo>
                      <a:pt x="1186" y="235"/>
                    </a:lnTo>
                    <a:lnTo>
                      <a:pt x="1161" y="235"/>
                    </a:lnTo>
                    <a:lnTo>
                      <a:pt x="1136" y="235"/>
                    </a:lnTo>
                    <a:lnTo>
                      <a:pt x="1113" y="237"/>
                    </a:lnTo>
                    <a:lnTo>
                      <a:pt x="1088" y="237"/>
                    </a:lnTo>
                    <a:lnTo>
                      <a:pt x="1063" y="237"/>
                    </a:lnTo>
                    <a:lnTo>
                      <a:pt x="1040" y="237"/>
                    </a:lnTo>
                    <a:lnTo>
                      <a:pt x="1015" y="239"/>
                    </a:lnTo>
                    <a:lnTo>
                      <a:pt x="992" y="239"/>
                    </a:lnTo>
                    <a:lnTo>
                      <a:pt x="992" y="221"/>
                    </a:lnTo>
                    <a:lnTo>
                      <a:pt x="994" y="202"/>
                    </a:lnTo>
                    <a:lnTo>
                      <a:pt x="990" y="184"/>
                    </a:lnTo>
                    <a:lnTo>
                      <a:pt x="977" y="176"/>
                    </a:lnTo>
                    <a:lnTo>
                      <a:pt x="973" y="190"/>
                    </a:lnTo>
                    <a:lnTo>
                      <a:pt x="971" y="204"/>
                    </a:lnTo>
                    <a:lnTo>
                      <a:pt x="971" y="219"/>
                    </a:lnTo>
                    <a:lnTo>
                      <a:pt x="971" y="235"/>
                    </a:lnTo>
                    <a:lnTo>
                      <a:pt x="934" y="235"/>
                    </a:lnTo>
                    <a:lnTo>
                      <a:pt x="894" y="235"/>
                    </a:lnTo>
                    <a:lnTo>
                      <a:pt x="854" y="235"/>
                    </a:lnTo>
                    <a:lnTo>
                      <a:pt x="817" y="235"/>
                    </a:lnTo>
                    <a:lnTo>
                      <a:pt x="777" y="233"/>
                    </a:lnTo>
                    <a:lnTo>
                      <a:pt x="738" y="231"/>
                    </a:lnTo>
                    <a:lnTo>
                      <a:pt x="700" y="229"/>
                    </a:lnTo>
                    <a:lnTo>
                      <a:pt x="663" y="227"/>
                    </a:lnTo>
                    <a:lnTo>
                      <a:pt x="663" y="208"/>
                    </a:lnTo>
                    <a:lnTo>
                      <a:pt x="660" y="188"/>
                    </a:lnTo>
                    <a:lnTo>
                      <a:pt x="656" y="168"/>
                    </a:lnTo>
                    <a:lnTo>
                      <a:pt x="652" y="149"/>
                    </a:lnTo>
                    <a:lnTo>
                      <a:pt x="638" y="160"/>
                    </a:lnTo>
                    <a:lnTo>
                      <a:pt x="638" y="180"/>
                    </a:lnTo>
                    <a:lnTo>
                      <a:pt x="642" y="202"/>
                    </a:lnTo>
                    <a:lnTo>
                      <a:pt x="640" y="223"/>
                    </a:lnTo>
                    <a:lnTo>
                      <a:pt x="610" y="225"/>
                    </a:lnTo>
                    <a:lnTo>
                      <a:pt x="583" y="227"/>
                    </a:lnTo>
                    <a:lnTo>
                      <a:pt x="554" y="227"/>
                    </a:lnTo>
                    <a:lnTo>
                      <a:pt x="527" y="227"/>
                    </a:lnTo>
                    <a:lnTo>
                      <a:pt x="498" y="225"/>
                    </a:lnTo>
                    <a:lnTo>
                      <a:pt x="469" y="223"/>
                    </a:lnTo>
                    <a:lnTo>
                      <a:pt x="442" y="223"/>
                    </a:lnTo>
                    <a:lnTo>
                      <a:pt x="412" y="221"/>
                    </a:lnTo>
                    <a:lnTo>
                      <a:pt x="412" y="202"/>
                    </a:lnTo>
                    <a:lnTo>
                      <a:pt x="412" y="180"/>
                    </a:lnTo>
                    <a:lnTo>
                      <a:pt x="410" y="158"/>
                    </a:lnTo>
                    <a:lnTo>
                      <a:pt x="402" y="139"/>
                    </a:lnTo>
                    <a:lnTo>
                      <a:pt x="394" y="139"/>
                    </a:lnTo>
                    <a:lnTo>
                      <a:pt x="394" y="158"/>
                    </a:lnTo>
                    <a:lnTo>
                      <a:pt x="394" y="180"/>
                    </a:lnTo>
                    <a:lnTo>
                      <a:pt x="394" y="202"/>
                    </a:lnTo>
                    <a:lnTo>
                      <a:pt x="394" y="221"/>
                    </a:lnTo>
                    <a:lnTo>
                      <a:pt x="373" y="221"/>
                    </a:lnTo>
                    <a:lnTo>
                      <a:pt x="350" y="221"/>
                    </a:lnTo>
                    <a:lnTo>
                      <a:pt x="329" y="221"/>
                    </a:lnTo>
                    <a:lnTo>
                      <a:pt x="308" y="221"/>
                    </a:lnTo>
                    <a:lnTo>
                      <a:pt x="285" y="221"/>
                    </a:lnTo>
                    <a:lnTo>
                      <a:pt x="264" y="221"/>
                    </a:lnTo>
                    <a:lnTo>
                      <a:pt x="243" y="219"/>
                    </a:lnTo>
                    <a:lnTo>
                      <a:pt x="223" y="215"/>
                    </a:lnTo>
                    <a:lnTo>
                      <a:pt x="221" y="186"/>
                    </a:lnTo>
                    <a:lnTo>
                      <a:pt x="218" y="155"/>
                    </a:lnTo>
                    <a:lnTo>
                      <a:pt x="214" y="123"/>
                    </a:lnTo>
                    <a:lnTo>
                      <a:pt x="210" y="98"/>
                    </a:lnTo>
                    <a:lnTo>
                      <a:pt x="604" y="123"/>
                    </a:lnTo>
                    <a:lnTo>
                      <a:pt x="911" y="131"/>
                    </a:lnTo>
                    <a:lnTo>
                      <a:pt x="1148" y="123"/>
                    </a:lnTo>
                    <a:lnTo>
                      <a:pt x="1401" y="98"/>
                    </a:lnTo>
                    <a:lnTo>
                      <a:pt x="1403" y="94"/>
                    </a:lnTo>
                    <a:lnTo>
                      <a:pt x="1401" y="88"/>
                    </a:lnTo>
                    <a:lnTo>
                      <a:pt x="1398" y="84"/>
                    </a:lnTo>
                    <a:lnTo>
                      <a:pt x="1398" y="82"/>
                    </a:lnTo>
                    <a:lnTo>
                      <a:pt x="1009" y="109"/>
                    </a:lnTo>
                    <a:lnTo>
                      <a:pt x="604" y="106"/>
                    </a:lnTo>
                    <a:lnTo>
                      <a:pt x="592" y="106"/>
                    </a:lnTo>
                    <a:lnTo>
                      <a:pt x="575" y="104"/>
                    </a:lnTo>
                    <a:lnTo>
                      <a:pt x="550" y="104"/>
                    </a:lnTo>
                    <a:lnTo>
                      <a:pt x="523" y="102"/>
                    </a:lnTo>
                    <a:lnTo>
                      <a:pt x="489" y="98"/>
                    </a:lnTo>
                    <a:lnTo>
                      <a:pt x="456" y="96"/>
                    </a:lnTo>
                    <a:lnTo>
                      <a:pt x="421" y="94"/>
                    </a:lnTo>
                    <a:lnTo>
                      <a:pt x="383" y="92"/>
                    </a:lnTo>
                    <a:lnTo>
                      <a:pt x="348" y="90"/>
                    </a:lnTo>
                    <a:lnTo>
                      <a:pt x="312" y="88"/>
                    </a:lnTo>
                    <a:lnTo>
                      <a:pt x="281" y="86"/>
                    </a:lnTo>
                    <a:lnTo>
                      <a:pt x="252" y="84"/>
                    </a:lnTo>
                    <a:lnTo>
                      <a:pt x="227" y="84"/>
                    </a:lnTo>
                    <a:lnTo>
                      <a:pt x="208" y="84"/>
                    </a:lnTo>
                    <a:lnTo>
                      <a:pt x="196" y="84"/>
                    </a:lnTo>
                    <a:lnTo>
                      <a:pt x="189" y="86"/>
                    </a:lnTo>
                    <a:lnTo>
                      <a:pt x="191" y="104"/>
                    </a:lnTo>
                    <a:lnTo>
                      <a:pt x="187" y="119"/>
                    </a:lnTo>
                    <a:lnTo>
                      <a:pt x="187" y="135"/>
                    </a:lnTo>
                    <a:lnTo>
                      <a:pt x="191" y="149"/>
                    </a:lnTo>
                    <a:lnTo>
                      <a:pt x="181" y="566"/>
                    </a:lnTo>
                    <a:lnTo>
                      <a:pt x="179" y="586"/>
                    </a:lnTo>
                    <a:lnTo>
                      <a:pt x="173" y="639"/>
                    </a:lnTo>
                    <a:lnTo>
                      <a:pt x="162" y="714"/>
                    </a:lnTo>
                    <a:lnTo>
                      <a:pt x="152" y="800"/>
                    </a:lnTo>
                    <a:lnTo>
                      <a:pt x="139" y="888"/>
                    </a:lnTo>
                    <a:lnTo>
                      <a:pt x="125" y="969"/>
                    </a:lnTo>
                    <a:lnTo>
                      <a:pt x="114" y="1031"/>
                    </a:lnTo>
                    <a:lnTo>
                      <a:pt x="104" y="1065"/>
                    </a:lnTo>
                    <a:lnTo>
                      <a:pt x="110" y="1067"/>
                    </a:lnTo>
                    <a:lnTo>
                      <a:pt x="127" y="1073"/>
                    </a:lnTo>
                    <a:lnTo>
                      <a:pt x="152" y="1078"/>
                    </a:lnTo>
                    <a:lnTo>
                      <a:pt x="183" y="1088"/>
                    </a:lnTo>
                    <a:lnTo>
                      <a:pt x="216" y="1096"/>
                    </a:lnTo>
                    <a:lnTo>
                      <a:pt x="252" y="1106"/>
                    </a:lnTo>
                    <a:lnTo>
                      <a:pt x="283" y="1112"/>
                    </a:lnTo>
                    <a:lnTo>
                      <a:pt x="310" y="1118"/>
                    </a:lnTo>
                    <a:lnTo>
                      <a:pt x="298" y="1137"/>
                    </a:lnTo>
                    <a:lnTo>
                      <a:pt x="283" y="1157"/>
                    </a:lnTo>
                    <a:lnTo>
                      <a:pt x="271" y="1178"/>
                    </a:lnTo>
                    <a:lnTo>
                      <a:pt x="262" y="1202"/>
                    </a:lnTo>
                    <a:lnTo>
                      <a:pt x="0" y="1145"/>
                    </a:lnTo>
                    <a:lnTo>
                      <a:pt x="66" y="504"/>
                    </a:lnTo>
                    <a:lnTo>
                      <a:pt x="64" y="117"/>
                    </a:lnTo>
                    <a:lnTo>
                      <a:pt x="54" y="13"/>
                    </a:lnTo>
                    <a:lnTo>
                      <a:pt x="638" y="49"/>
                    </a:lnTo>
                    <a:lnTo>
                      <a:pt x="1007" y="49"/>
                    </a:lnTo>
                    <a:lnTo>
                      <a:pt x="1284" y="29"/>
                    </a:lnTo>
                    <a:lnTo>
                      <a:pt x="1294" y="27"/>
                    </a:lnTo>
                    <a:lnTo>
                      <a:pt x="1321" y="25"/>
                    </a:lnTo>
                    <a:lnTo>
                      <a:pt x="1361" y="19"/>
                    </a:lnTo>
                    <a:lnTo>
                      <a:pt x="1407" y="13"/>
                    </a:lnTo>
                    <a:lnTo>
                      <a:pt x="1453" y="9"/>
                    </a:lnTo>
                    <a:lnTo>
                      <a:pt x="1494" y="4"/>
                    </a:lnTo>
                    <a:lnTo>
                      <a:pt x="1524" y="2"/>
                    </a:lnTo>
                    <a:lnTo>
                      <a:pt x="1536" y="0"/>
                    </a:lnTo>
                    <a:lnTo>
                      <a:pt x="1476" y="311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0" name="Freeform 65"/>
              <p:cNvSpPr>
                <a:spLocks/>
              </p:cNvSpPr>
              <p:nvPr/>
            </p:nvSpPr>
            <p:spPr bwMode="auto">
              <a:xfrm>
                <a:off x="1366" y="440"/>
                <a:ext cx="320" cy="514"/>
              </a:xfrm>
              <a:custGeom>
                <a:avLst/>
                <a:gdLst/>
                <a:ahLst/>
                <a:cxnLst>
                  <a:cxn ang="0">
                    <a:pos x="239" y="17"/>
                  </a:cxn>
                  <a:cxn ang="0">
                    <a:pos x="241" y="47"/>
                  </a:cxn>
                  <a:cxn ang="0">
                    <a:pos x="231" y="66"/>
                  </a:cxn>
                  <a:cxn ang="0">
                    <a:pos x="237" y="82"/>
                  </a:cxn>
                  <a:cxn ang="0">
                    <a:pos x="258" y="117"/>
                  </a:cxn>
                  <a:cxn ang="0">
                    <a:pos x="246" y="186"/>
                  </a:cxn>
                  <a:cxn ang="0">
                    <a:pos x="221" y="227"/>
                  </a:cxn>
                  <a:cxn ang="0">
                    <a:pos x="202" y="245"/>
                  </a:cxn>
                  <a:cxn ang="0">
                    <a:pos x="177" y="255"/>
                  </a:cxn>
                  <a:cxn ang="0">
                    <a:pos x="139" y="261"/>
                  </a:cxn>
                  <a:cxn ang="0">
                    <a:pos x="114" y="270"/>
                  </a:cxn>
                  <a:cxn ang="0">
                    <a:pos x="121" y="274"/>
                  </a:cxn>
                  <a:cxn ang="0">
                    <a:pos x="162" y="286"/>
                  </a:cxn>
                  <a:cxn ang="0">
                    <a:pos x="164" y="333"/>
                  </a:cxn>
                  <a:cxn ang="0">
                    <a:pos x="183" y="369"/>
                  </a:cxn>
                  <a:cxn ang="0">
                    <a:pos x="183" y="337"/>
                  </a:cxn>
                  <a:cxn ang="0">
                    <a:pos x="183" y="286"/>
                  </a:cxn>
                  <a:cxn ang="0">
                    <a:pos x="214" y="335"/>
                  </a:cxn>
                  <a:cxn ang="0">
                    <a:pos x="212" y="404"/>
                  </a:cxn>
                  <a:cxn ang="0">
                    <a:pos x="194" y="414"/>
                  </a:cxn>
                  <a:cxn ang="0">
                    <a:pos x="173" y="420"/>
                  </a:cxn>
                  <a:cxn ang="0">
                    <a:pos x="150" y="423"/>
                  </a:cxn>
                  <a:cxn ang="0">
                    <a:pos x="127" y="421"/>
                  </a:cxn>
                  <a:cxn ang="0">
                    <a:pos x="110" y="384"/>
                  </a:cxn>
                  <a:cxn ang="0">
                    <a:pos x="96" y="343"/>
                  </a:cxn>
                  <a:cxn ang="0">
                    <a:pos x="79" y="308"/>
                  </a:cxn>
                  <a:cxn ang="0">
                    <a:pos x="52" y="278"/>
                  </a:cxn>
                  <a:cxn ang="0">
                    <a:pos x="48" y="243"/>
                  </a:cxn>
                  <a:cxn ang="0">
                    <a:pos x="62" y="208"/>
                  </a:cxn>
                  <a:cxn ang="0">
                    <a:pos x="64" y="178"/>
                  </a:cxn>
                  <a:cxn ang="0">
                    <a:pos x="48" y="157"/>
                  </a:cxn>
                  <a:cxn ang="0">
                    <a:pos x="23" y="143"/>
                  </a:cxn>
                  <a:cxn ang="0">
                    <a:pos x="0" y="127"/>
                  </a:cxn>
                  <a:cxn ang="0">
                    <a:pos x="8" y="104"/>
                  </a:cxn>
                  <a:cxn ang="0">
                    <a:pos x="27" y="86"/>
                  </a:cxn>
                  <a:cxn ang="0">
                    <a:pos x="48" y="68"/>
                  </a:cxn>
                  <a:cxn ang="0">
                    <a:pos x="62" y="45"/>
                  </a:cxn>
                  <a:cxn ang="0">
                    <a:pos x="98" y="10"/>
                  </a:cxn>
                  <a:cxn ang="0">
                    <a:pos x="137" y="8"/>
                  </a:cxn>
                  <a:cxn ang="0">
                    <a:pos x="179" y="2"/>
                  </a:cxn>
                  <a:cxn ang="0">
                    <a:pos x="219" y="0"/>
                  </a:cxn>
                </a:cxnLst>
                <a:rect l="0" t="0" r="r" b="b"/>
                <a:pathLst>
                  <a:path w="258" h="423">
                    <a:moveTo>
                      <a:pt x="237" y="4"/>
                    </a:moveTo>
                    <a:lnTo>
                      <a:pt x="239" y="17"/>
                    </a:lnTo>
                    <a:lnTo>
                      <a:pt x="244" y="33"/>
                    </a:lnTo>
                    <a:lnTo>
                      <a:pt x="241" y="47"/>
                    </a:lnTo>
                    <a:lnTo>
                      <a:pt x="231" y="57"/>
                    </a:lnTo>
                    <a:lnTo>
                      <a:pt x="231" y="66"/>
                    </a:lnTo>
                    <a:lnTo>
                      <a:pt x="233" y="76"/>
                    </a:lnTo>
                    <a:lnTo>
                      <a:pt x="237" y="82"/>
                    </a:lnTo>
                    <a:lnTo>
                      <a:pt x="248" y="86"/>
                    </a:lnTo>
                    <a:lnTo>
                      <a:pt x="258" y="117"/>
                    </a:lnTo>
                    <a:lnTo>
                      <a:pt x="256" y="153"/>
                    </a:lnTo>
                    <a:lnTo>
                      <a:pt x="246" y="186"/>
                    </a:lnTo>
                    <a:lnTo>
                      <a:pt x="231" y="216"/>
                    </a:lnTo>
                    <a:lnTo>
                      <a:pt x="221" y="227"/>
                    </a:lnTo>
                    <a:lnTo>
                      <a:pt x="210" y="237"/>
                    </a:lnTo>
                    <a:lnTo>
                      <a:pt x="202" y="245"/>
                    </a:lnTo>
                    <a:lnTo>
                      <a:pt x="189" y="251"/>
                    </a:lnTo>
                    <a:lnTo>
                      <a:pt x="177" y="255"/>
                    </a:lnTo>
                    <a:lnTo>
                      <a:pt x="160" y="257"/>
                    </a:lnTo>
                    <a:lnTo>
                      <a:pt x="139" y="261"/>
                    </a:lnTo>
                    <a:lnTo>
                      <a:pt x="114" y="263"/>
                    </a:lnTo>
                    <a:lnTo>
                      <a:pt x="114" y="270"/>
                    </a:lnTo>
                    <a:lnTo>
                      <a:pt x="116" y="272"/>
                    </a:lnTo>
                    <a:lnTo>
                      <a:pt x="121" y="274"/>
                    </a:lnTo>
                    <a:lnTo>
                      <a:pt x="127" y="278"/>
                    </a:lnTo>
                    <a:lnTo>
                      <a:pt x="162" y="286"/>
                    </a:lnTo>
                    <a:lnTo>
                      <a:pt x="162" y="310"/>
                    </a:lnTo>
                    <a:lnTo>
                      <a:pt x="164" y="333"/>
                    </a:lnTo>
                    <a:lnTo>
                      <a:pt x="173" y="353"/>
                    </a:lnTo>
                    <a:lnTo>
                      <a:pt x="183" y="369"/>
                    </a:lnTo>
                    <a:lnTo>
                      <a:pt x="185" y="359"/>
                    </a:lnTo>
                    <a:lnTo>
                      <a:pt x="183" y="337"/>
                    </a:lnTo>
                    <a:lnTo>
                      <a:pt x="181" y="310"/>
                    </a:lnTo>
                    <a:lnTo>
                      <a:pt x="183" y="286"/>
                    </a:lnTo>
                    <a:lnTo>
                      <a:pt x="202" y="308"/>
                    </a:lnTo>
                    <a:lnTo>
                      <a:pt x="214" y="335"/>
                    </a:lnTo>
                    <a:lnTo>
                      <a:pt x="219" y="369"/>
                    </a:lnTo>
                    <a:lnTo>
                      <a:pt x="212" y="404"/>
                    </a:lnTo>
                    <a:lnTo>
                      <a:pt x="202" y="410"/>
                    </a:lnTo>
                    <a:lnTo>
                      <a:pt x="194" y="414"/>
                    </a:lnTo>
                    <a:lnTo>
                      <a:pt x="183" y="418"/>
                    </a:lnTo>
                    <a:lnTo>
                      <a:pt x="173" y="420"/>
                    </a:lnTo>
                    <a:lnTo>
                      <a:pt x="160" y="421"/>
                    </a:lnTo>
                    <a:lnTo>
                      <a:pt x="150" y="423"/>
                    </a:lnTo>
                    <a:lnTo>
                      <a:pt x="139" y="423"/>
                    </a:lnTo>
                    <a:lnTo>
                      <a:pt x="127" y="421"/>
                    </a:lnTo>
                    <a:lnTo>
                      <a:pt x="116" y="404"/>
                    </a:lnTo>
                    <a:lnTo>
                      <a:pt x="110" y="384"/>
                    </a:lnTo>
                    <a:lnTo>
                      <a:pt x="104" y="365"/>
                    </a:lnTo>
                    <a:lnTo>
                      <a:pt x="96" y="343"/>
                    </a:lnTo>
                    <a:lnTo>
                      <a:pt x="89" y="325"/>
                    </a:lnTo>
                    <a:lnTo>
                      <a:pt x="79" y="308"/>
                    </a:lnTo>
                    <a:lnTo>
                      <a:pt x="68" y="292"/>
                    </a:lnTo>
                    <a:lnTo>
                      <a:pt x="52" y="278"/>
                    </a:lnTo>
                    <a:lnTo>
                      <a:pt x="52" y="259"/>
                    </a:lnTo>
                    <a:lnTo>
                      <a:pt x="48" y="243"/>
                    </a:lnTo>
                    <a:lnTo>
                      <a:pt x="45" y="225"/>
                    </a:lnTo>
                    <a:lnTo>
                      <a:pt x="62" y="208"/>
                    </a:lnTo>
                    <a:lnTo>
                      <a:pt x="66" y="194"/>
                    </a:lnTo>
                    <a:lnTo>
                      <a:pt x="64" y="178"/>
                    </a:lnTo>
                    <a:lnTo>
                      <a:pt x="58" y="166"/>
                    </a:lnTo>
                    <a:lnTo>
                      <a:pt x="48" y="157"/>
                    </a:lnTo>
                    <a:lnTo>
                      <a:pt x="37" y="145"/>
                    </a:lnTo>
                    <a:lnTo>
                      <a:pt x="23" y="143"/>
                    </a:lnTo>
                    <a:lnTo>
                      <a:pt x="10" y="139"/>
                    </a:lnTo>
                    <a:lnTo>
                      <a:pt x="0" y="127"/>
                    </a:lnTo>
                    <a:lnTo>
                      <a:pt x="2" y="115"/>
                    </a:lnTo>
                    <a:lnTo>
                      <a:pt x="8" y="104"/>
                    </a:lnTo>
                    <a:lnTo>
                      <a:pt x="16" y="96"/>
                    </a:lnTo>
                    <a:lnTo>
                      <a:pt x="27" y="86"/>
                    </a:lnTo>
                    <a:lnTo>
                      <a:pt x="37" y="76"/>
                    </a:lnTo>
                    <a:lnTo>
                      <a:pt x="48" y="68"/>
                    </a:lnTo>
                    <a:lnTo>
                      <a:pt x="56" y="57"/>
                    </a:lnTo>
                    <a:lnTo>
                      <a:pt x="62" y="45"/>
                    </a:lnTo>
                    <a:lnTo>
                      <a:pt x="77" y="4"/>
                    </a:lnTo>
                    <a:lnTo>
                      <a:pt x="98" y="10"/>
                    </a:lnTo>
                    <a:lnTo>
                      <a:pt x="116" y="10"/>
                    </a:lnTo>
                    <a:lnTo>
                      <a:pt x="137" y="8"/>
                    </a:lnTo>
                    <a:lnTo>
                      <a:pt x="158" y="4"/>
                    </a:lnTo>
                    <a:lnTo>
                      <a:pt x="179" y="2"/>
                    </a:lnTo>
                    <a:lnTo>
                      <a:pt x="198" y="0"/>
                    </a:lnTo>
                    <a:lnTo>
                      <a:pt x="219" y="0"/>
                    </a:lnTo>
                    <a:lnTo>
                      <a:pt x="237" y="4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1" name="Freeform 66"/>
              <p:cNvSpPr>
                <a:spLocks/>
              </p:cNvSpPr>
              <p:nvPr/>
            </p:nvSpPr>
            <p:spPr bwMode="auto">
              <a:xfrm>
                <a:off x="1516" y="530"/>
                <a:ext cx="67" cy="25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8"/>
                  </a:cxn>
                  <a:cxn ang="0">
                    <a:pos x="45" y="12"/>
                  </a:cxn>
                  <a:cxn ang="0">
                    <a:pos x="37" y="14"/>
                  </a:cxn>
                  <a:cxn ang="0">
                    <a:pos x="31" y="20"/>
                  </a:cxn>
                  <a:cxn ang="0">
                    <a:pos x="22" y="20"/>
                  </a:cxn>
                  <a:cxn ang="0">
                    <a:pos x="14" y="20"/>
                  </a:cxn>
                  <a:cxn ang="0">
                    <a:pos x="6" y="18"/>
                  </a:cxn>
                  <a:cxn ang="0">
                    <a:pos x="0" y="14"/>
                  </a:cxn>
                  <a:cxn ang="0">
                    <a:pos x="8" y="4"/>
                  </a:cxn>
                  <a:cxn ang="0">
                    <a:pos x="22" y="0"/>
                  </a:cxn>
                  <a:cxn ang="0">
                    <a:pos x="39" y="0"/>
                  </a:cxn>
                  <a:cxn ang="0">
                    <a:pos x="54" y="0"/>
                  </a:cxn>
                </a:cxnLst>
                <a:rect l="0" t="0" r="r" b="b"/>
                <a:pathLst>
                  <a:path w="54" h="20">
                    <a:moveTo>
                      <a:pt x="54" y="0"/>
                    </a:moveTo>
                    <a:lnTo>
                      <a:pt x="54" y="8"/>
                    </a:lnTo>
                    <a:lnTo>
                      <a:pt x="45" y="12"/>
                    </a:lnTo>
                    <a:lnTo>
                      <a:pt x="37" y="14"/>
                    </a:lnTo>
                    <a:lnTo>
                      <a:pt x="31" y="20"/>
                    </a:lnTo>
                    <a:lnTo>
                      <a:pt x="22" y="20"/>
                    </a:lnTo>
                    <a:lnTo>
                      <a:pt x="14" y="20"/>
                    </a:lnTo>
                    <a:lnTo>
                      <a:pt x="6" y="18"/>
                    </a:lnTo>
                    <a:lnTo>
                      <a:pt x="0" y="14"/>
                    </a:lnTo>
                    <a:lnTo>
                      <a:pt x="8" y="4"/>
                    </a:lnTo>
                    <a:lnTo>
                      <a:pt x="22" y="0"/>
                    </a:lnTo>
                    <a:lnTo>
                      <a:pt x="39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2" name="Freeform 67"/>
              <p:cNvSpPr>
                <a:spLocks/>
              </p:cNvSpPr>
              <p:nvPr/>
            </p:nvSpPr>
            <p:spPr bwMode="auto">
              <a:xfrm>
                <a:off x="1621" y="526"/>
                <a:ext cx="26" cy="113"/>
              </a:xfrm>
              <a:custGeom>
                <a:avLst/>
                <a:gdLst/>
                <a:ahLst/>
                <a:cxnLst>
                  <a:cxn ang="0">
                    <a:pos x="21" y="89"/>
                  </a:cxn>
                  <a:cxn ang="0">
                    <a:pos x="19" y="93"/>
                  </a:cxn>
                  <a:cxn ang="0">
                    <a:pos x="13" y="93"/>
                  </a:cxn>
                  <a:cxn ang="0">
                    <a:pos x="6" y="91"/>
                  </a:cxn>
                  <a:cxn ang="0">
                    <a:pos x="0" y="87"/>
                  </a:cxn>
                  <a:cxn ang="0">
                    <a:pos x="0" y="63"/>
                  </a:cxn>
                  <a:cxn ang="0">
                    <a:pos x="0" y="40"/>
                  </a:cxn>
                  <a:cxn ang="0">
                    <a:pos x="2" y="18"/>
                  </a:cxn>
                  <a:cxn ang="0">
                    <a:pos x="13" y="0"/>
                  </a:cxn>
                  <a:cxn ang="0">
                    <a:pos x="15" y="22"/>
                  </a:cxn>
                  <a:cxn ang="0">
                    <a:pos x="15" y="44"/>
                  </a:cxn>
                  <a:cxn ang="0">
                    <a:pos x="15" y="67"/>
                  </a:cxn>
                  <a:cxn ang="0">
                    <a:pos x="21" y="89"/>
                  </a:cxn>
                </a:cxnLst>
                <a:rect l="0" t="0" r="r" b="b"/>
                <a:pathLst>
                  <a:path w="21" h="93">
                    <a:moveTo>
                      <a:pt x="21" y="89"/>
                    </a:moveTo>
                    <a:lnTo>
                      <a:pt x="19" y="93"/>
                    </a:lnTo>
                    <a:lnTo>
                      <a:pt x="13" y="93"/>
                    </a:lnTo>
                    <a:lnTo>
                      <a:pt x="6" y="91"/>
                    </a:lnTo>
                    <a:lnTo>
                      <a:pt x="0" y="87"/>
                    </a:lnTo>
                    <a:lnTo>
                      <a:pt x="0" y="63"/>
                    </a:lnTo>
                    <a:lnTo>
                      <a:pt x="0" y="40"/>
                    </a:lnTo>
                    <a:lnTo>
                      <a:pt x="2" y="18"/>
                    </a:lnTo>
                    <a:lnTo>
                      <a:pt x="13" y="0"/>
                    </a:lnTo>
                    <a:lnTo>
                      <a:pt x="15" y="22"/>
                    </a:lnTo>
                    <a:lnTo>
                      <a:pt x="15" y="44"/>
                    </a:lnTo>
                    <a:lnTo>
                      <a:pt x="15" y="67"/>
                    </a:lnTo>
                    <a:lnTo>
                      <a:pt x="21" y="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3" name="Freeform 68"/>
              <p:cNvSpPr>
                <a:spLocks/>
              </p:cNvSpPr>
              <p:nvPr/>
            </p:nvSpPr>
            <p:spPr bwMode="auto">
              <a:xfrm>
                <a:off x="4808" y="540"/>
                <a:ext cx="29" cy="124"/>
              </a:xfrm>
              <a:custGeom>
                <a:avLst/>
                <a:gdLst/>
                <a:ahLst/>
                <a:cxnLst>
                  <a:cxn ang="0">
                    <a:pos x="21" y="6"/>
                  </a:cxn>
                  <a:cxn ang="0">
                    <a:pos x="23" y="28"/>
                  </a:cxn>
                  <a:cxn ang="0">
                    <a:pos x="19" y="49"/>
                  </a:cxn>
                  <a:cxn ang="0">
                    <a:pos x="14" y="73"/>
                  </a:cxn>
                  <a:cxn ang="0">
                    <a:pos x="12" y="98"/>
                  </a:cxn>
                  <a:cxn ang="0">
                    <a:pos x="10" y="98"/>
                  </a:cxn>
                  <a:cxn ang="0">
                    <a:pos x="8" y="100"/>
                  </a:cxn>
                  <a:cxn ang="0">
                    <a:pos x="6" y="102"/>
                  </a:cxn>
                  <a:cxn ang="0">
                    <a:pos x="6" y="102"/>
                  </a:cxn>
                  <a:cxn ang="0">
                    <a:pos x="0" y="84"/>
                  </a:cxn>
                  <a:cxn ang="0">
                    <a:pos x="0" y="55"/>
                  </a:cxn>
                  <a:cxn ang="0">
                    <a:pos x="6" y="22"/>
                  </a:cxn>
                  <a:cxn ang="0">
                    <a:pos x="14" y="0"/>
                  </a:cxn>
                  <a:cxn ang="0">
                    <a:pos x="21" y="6"/>
                  </a:cxn>
                </a:cxnLst>
                <a:rect l="0" t="0" r="r" b="b"/>
                <a:pathLst>
                  <a:path w="23" h="102">
                    <a:moveTo>
                      <a:pt x="21" y="6"/>
                    </a:moveTo>
                    <a:lnTo>
                      <a:pt x="23" y="28"/>
                    </a:lnTo>
                    <a:lnTo>
                      <a:pt x="19" y="49"/>
                    </a:lnTo>
                    <a:lnTo>
                      <a:pt x="14" y="73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8" y="100"/>
                    </a:lnTo>
                    <a:lnTo>
                      <a:pt x="6" y="102"/>
                    </a:lnTo>
                    <a:lnTo>
                      <a:pt x="0" y="84"/>
                    </a:lnTo>
                    <a:lnTo>
                      <a:pt x="0" y="55"/>
                    </a:lnTo>
                    <a:lnTo>
                      <a:pt x="6" y="22"/>
                    </a:lnTo>
                    <a:lnTo>
                      <a:pt x="14" y="0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4" name="Freeform 69"/>
              <p:cNvSpPr>
                <a:spLocks/>
              </p:cNvSpPr>
              <p:nvPr/>
            </p:nvSpPr>
            <p:spPr bwMode="auto">
              <a:xfrm>
                <a:off x="3578" y="580"/>
                <a:ext cx="96" cy="22"/>
              </a:xfrm>
              <a:custGeom>
                <a:avLst/>
                <a:gdLst/>
                <a:ahLst/>
                <a:cxnLst>
                  <a:cxn ang="0">
                    <a:pos x="78" y="12"/>
                  </a:cxn>
                  <a:cxn ang="0">
                    <a:pos x="65" y="18"/>
                  </a:cxn>
                  <a:cxn ang="0">
                    <a:pos x="50" y="18"/>
                  </a:cxn>
                  <a:cxn ang="0">
                    <a:pos x="36" y="18"/>
                  </a:cxn>
                  <a:cxn ang="0">
                    <a:pos x="21" y="18"/>
                  </a:cxn>
                  <a:cxn ang="0">
                    <a:pos x="19" y="14"/>
                  </a:cxn>
                  <a:cxn ang="0">
                    <a:pos x="17" y="12"/>
                  </a:cxn>
                  <a:cxn ang="0">
                    <a:pos x="13" y="12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0" y="4"/>
                  </a:cxn>
                  <a:cxn ang="0">
                    <a:pos x="9" y="2"/>
                  </a:cxn>
                  <a:cxn ang="0">
                    <a:pos x="19" y="2"/>
                  </a:cxn>
                  <a:cxn ang="0">
                    <a:pos x="30" y="0"/>
                  </a:cxn>
                  <a:cxn ang="0">
                    <a:pos x="38" y="0"/>
                  </a:cxn>
                  <a:cxn ang="0">
                    <a:pos x="48" y="0"/>
                  </a:cxn>
                  <a:cxn ang="0">
                    <a:pos x="59" y="0"/>
                  </a:cxn>
                  <a:cxn ang="0">
                    <a:pos x="67" y="0"/>
                  </a:cxn>
                  <a:cxn ang="0">
                    <a:pos x="75" y="0"/>
                  </a:cxn>
                  <a:cxn ang="0">
                    <a:pos x="75" y="4"/>
                  </a:cxn>
                  <a:cxn ang="0">
                    <a:pos x="78" y="6"/>
                  </a:cxn>
                  <a:cxn ang="0">
                    <a:pos x="78" y="10"/>
                  </a:cxn>
                  <a:cxn ang="0">
                    <a:pos x="78" y="12"/>
                  </a:cxn>
                </a:cxnLst>
                <a:rect l="0" t="0" r="r" b="b"/>
                <a:pathLst>
                  <a:path w="78" h="18">
                    <a:moveTo>
                      <a:pt x="78" y="12"/>
                    </a:moveTo>
                    <a:lnTo>
                      <a:pt x="65" y="18"/>
                    </a:lnTo>
                    <a:lnTo>
                      <a:pt x="50" y="18"/>
                    </a:lnTo>
                    <a:lnTo>
                      <a:pt x="36" y="18"/>
                    </a:lnTo>
                    <a:lnTo>
                      <a:pt x="21" y="18"/>
                    </a:lnTo>
                    <a:lnTo>
                      <a:pt x="19" y="14"/>
                    </a:lnTo>
                    <a:lnTo>
                      <a:pt x="17" y="12"/>
                    </a:lnTo>
                    <a:lnTo>
                      <a:pt x="13" y="12"/>
                    </a:lnTo>
                    <a:lnTo>
                      <a:pt x="9" y="12"/>
                    </a:lnTo>
                    <a:lnTo>
                      <a:pt x="0" y="12"/>
                    </a:lnTo>
                    <a:lnTo>
                      <a:pt x="0" y="4"/>
                    </a:lnTo>
                    <a:lnTo>
                      <a:pt x="9" y="2"/>
                    </a:lnTo>
                    <a:lnTo>
                      <a:pt x="19" y="2"/>
                    </a:lnTo>
                    <a:lnTo>
                      <a:pt x="30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9" y="0"/>
                    </a:lnTo>
                    <a:lnTo>
                      <a:pt x="67" y="0"/>
                    </a:lnTo>
                    <a:lnTo>
                      <a:pt x="75" y="0"/>
                    </a:lnTo>
                    <a:lnTo>
                      <a:pt x="75" y="4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5" name="Freeform 70"/>
              <p:cNvSpPr>
                <a:spLocks/>
              </p:cNvSpPr>
              <p:nvPr/>
            </p:nvSpPr>
            <p:spPr bwMode="auto">
              <a:xfrm>
                <a:off x="4870" y="579"/>
                <a:ext cx="114" cy="23"/>
              </a:xfrm>
              <a:custGeom>
                <a:avLst/>
                <a:gdLst/>
                <a:ahLst/>
                <a:cxnLst>
                  <a:cxn ang="0">
                    <a:pos x="92" y="1"/>
                  </a:cxn>
                  <a:cxn ang="0">
                    <a:pos x="92" y="9"/>
                  </a:cxn>
                  <a:cxn ang="0">
                    <a:pos x="81" y="11"/>
                  </a:cxn>
                  <a:cxn ang="0">
                    <a:pos x="69" y="13"/>
                  </a:cxn>
                  <a:cxn ang="0">
                    <a:pos x="58" y="17"/>
                  </a:cxn>
                  <a:cxn ang="0">
                    <a:pos x="46" y="17"/>
                  </a:cxn>
                  <a:cxn ang="0">
                    <a:pos x="33" y="19"/>
                  </a:cxn>
                  <a:cxn ang="0">
                    <a:pos x="23" y="19"/>
                  </a:cxn>
                  <a:cxn ang="0">
                    <a:pos x="10" y="17"/>
                  </a:cxn>
                  <a:cxn ang="0">
                    <a:pos x="0" y="13"/>
                  </a:cxn>
                  <a:cxn ang="0">
                    <a:pos x="8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7" y="1"/>
                  </a:cxn>
                  <a:cxn ang="0">
                    <a:pos x="52" y="3"/>
                  </a:cxn>
                  <a:cxn ang="0">
                    <a:pos x="65" y="1"/>
                  </a:cxn>
                  <a:cxn ang="0">
                    <a:pos x="77" y="0"/>
                  </a:cxn>
                  <a:cxn ang="0">
                    <a:pos x="92" y="1"/>
                  </a:cxn>
                </a:cxnLst>
                <a:rect l="0" t="0" r="r" b="b"/>
                <a:pathLst>
                  <a:path w="92" h="19">
                    <a:moveTo>
                      <a:pt x="92" y="1"/>
                    </a:moveTo>
                    <a:lnTo>
                      <a:pt x="92" y="9"/>
                    </a:lnTo>
                    <a:lnTo>
                      <a:pt x="81" y="11"/>
                    </a:lnTo>
                    <a:lnTo>
                      <a:pt x="69" y="13"/>
                    </a:lnTo>
                    <a:lnTo>
                      <a:pt x="58" y="17"/>
                    </a:lnTo>
                    <a:lnTo>
                      <a:pt x="46" y="17"/>
                    </a:lnTo>
                    <a:lnTo>
                      <a:pt x="33" y="19"/>
                    </a:lnTo>
                    <a:lnTo>
                      <a:pt x="23" y="19"/>
                    </a:lnTo>
                    <a:lnTo>
                      <a:pt x="10" y="17"/>
                    </a:lnTo>
                    <a:lnTo>
                      <a:pt x="0" y="13"/>
                    </a:lnTo>
                    <a:lnTo>
                      <a:pt x="8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7" y="1"/>
                    </a:lnTo>
                    <a:lnTo>
                      <a:pt x="52" y="3"/>
                    </a:lnTo>
                    <a:lnTo>
                      <a:pt x="65" y="1"/>
                    </a:lnTo>
                    <a:lnTo>
                      <a:pt x="77" y="0"/>
                    </a:lnTo>
                    <a:lnTo>
                      <a:pt x="92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6" name="Freeform 71"/>
              <p:cNvSpPr>
                <a:spLocks/>
              </p:cNvSpPr>
              <p:nvPr/>
            </p:nvSpPr>
            <p:spPr bwMode="auto">
              <a:xfrm>
                <a:off x="4556" y="585"/>
                <a:ext cx="195" cy="32"/>
              </a:xfrm>
              <a:custGeom>
                <a:avLst/>
                <a:gdLst/>
                <a:ahLst/>
                <a:cxnLst>
                  <a:cxn ang="0">
                    <a:pos x="158" y="16"/>
                  </a:cxn>
                  <a:cxn ang="0">
                    <a:pos x="139" y="18"/>
                  </a:cxn>
                  <a:cxn ang="0">
                    <a:pos x="118" y="20"/>
                  </a:cxn>
                  <a:cxn ang="0">
                    <a:pos x="98" y="22"/>
                  </a:cxn>
                  <a:cxn ang="0">
                    <a:pos x="79" y="24"/>
                  </a:cxn>
                  <a:cxn ang="0">
                    <a:pos x="58" y="26"/>
                  </a:cxn>
                  <a:cxn ang="0">
                    <a:pos x="37" y="26"/>
                  </a:cxn>
                  <a:cxn ang="0">
                    <a:pos x="18" y="24"/>
                  </a:cxn>
                  <a:cxn ang="0">
                    <a:pos x="0" y="22"/>
                  </a:cxn>
                  <a:cxn ang="0">
                    <a:pos x="0" y="14"/>
                  </a:cxn>
                  <a:cxn ang="0">
                    <a:pos x="18" y="10"/>
                  </a:cxn>
                  <a:cxn ang="0">
                    <a:pos x="37" y="8"/>
                  </a:cxn>
                  <a:cxn ang="0">
                    <a:pos x="56" y="8"/>
                  </a:cxn>
                  <a:cxn ang="0">
                    <a:pos x="75" y="6"/>
                  </a:cxn>
                  <a:cxn ang="0">
                    <a:pos x="93" y="6"/>
                  </a:cxn>
                  <a:cxn ang="0">
                    <a:pos x="112" y="4"/>
                  </a:cxn>
                  <a:cxn ang="0">
                    <a:pos x="131" y="2"/>
                  </a:cxn>
                  <a:cxn ang="0">
                    <a:pos x="150" y="0"/>
                  </a:cxn>
                  <a:cxn ang="0">
                    <a:pos x="150" y="6"/>
                  </a:cxn>
                  <a:cxn ang="0">
                    <a:pos x="152" y="10"/>
                  </a:cxn>
                  <a:cxn ang="0">
                    <a:pos x="154" y="12"/>
                  </a:cxn>
                  <a:cxn ang="0">
                    <a:pos x="158" y="16"/>
                  </a:cxn>
                </a:cxnLst>
                <a:rect l="0" t="0" r="r" b="b"/>
                <a:pathLst>
                  <a:path w="158" h="26">
                    <a:moveTo>
                      <a:pt x="158" y="16"/>
                    </a:moveTo>
                    <a:lnTo>
                      <a:pt x="139" y="18"/>
                    </a:lnTo>
                    <a:lnTo>
                      <a:pt x="118" y="20"/>
                    </a:lnTo>
                    <a:lnTo>
                      <a:pt x="98" y="22"/>
                    </a:lnTo>
                    <a:lnTo>
                      <a:pt x="79" y="24"/>
                    </a:lnTo>
                    <a:lnTo>
                      <a:pt x="58" y="26"/>
                    </a:lnTo>
                    <a:lnTo>
                      <a:pt x="37" y="26"/>
                    </a:lnTo>
                    <a:lnTo>
                      <a:pt x="18" y="24"/>
                    </a:lnTo>
                    <a:lnTo>
                      <a:pt x="0" y="22"/>
                    </a:lnTo>
                    <a:lnTo>
                      <a:pt x="0" y="14"/>
                    </a:lnTo>
                    <a:lnTo>
                      <a:pt x="18" y="10"/>
                    </a:lnTo>
                    <a:lnTo>
                      <a:pt x="37" y="8"/>
                    </a:lnTo>
                    <a:lnTo>
                      <a:pt x="56" y="8"/>
                    </a:lnTo>
                    <a:lnTo>
                      <a:pt x="75" y="6"/>
                    </a:lnTo>
                    <a:lnTo>
                      <a:pt x="93" y="6"/>
                    </a:lnTo>
                    <a:lnTo>
                      <a:pt x="112" y="4"/>
                    </a:lnTo>
                    <a:lnTo>
                      <a:pt x="131" y="2"/>
                    </a:lnTo>
                    <a:lnTo>
                      <a:pt x="150" y="0"/>
                    </a:lnTo>
                    <a:lnTo>
                      <a:pt x="150" y="6"/>
                    </a:lnTo>
                    <a:lnTo>
                      <a:pt x="152" y="10"/>
                    </a:lnTo>
                    <a:lnTo>
                      <a:pt x="154" y="12"/>
                    </a:lnTo>
                    <a:lnTo>
                      <a:pt x="1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7" name="Freeform 72"/>
              <p:cNvSpPr>
                <a:spLocks/>
              </p:cNvSpPr>
              <p:nvPr/>
            </p:nvSpPr>
            <p:spPr bwMode="auto">
              <a:xfrm>
                <a:off x="3820" y="595"/>
                <a:ext cx="147" cy="27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3" y="2"/>
                  </a:cxn>
                  <a:cxn ang="0">
                    <a:pos x="115" y="4"/>
                  </a:cxn>
                  <a:cxn ang="0">
                    <a:pos x="117" y="8"/>
                  </a:cxn>
                  <a:cxn ang="0">
                    <a:pos x="119" y="12"/>
                  </a:cxn>
                  <a:cxn ang="0">
                    <a:pos x="100" y="22"/>
                  </a:cxn>
                  <a:cxn ang="0">
                    <a:pos x="88" y="22"/>
                  </a:cxn>
                  <a:cxn ang="0">
                    <a:pos x="75" y="20"/>
                  </a:cxn>
                  <a:cxn ang="0">
                    <a:pos x="61" y="20"/>
                  </a:cxn>
                  <a:cxn ang="0">
                    <a:pos x="48" y="20"/>
                  </a:cxn>
                  <a:cxn ang="0">
                    <a:pos x="36" y="20"/>
                  </a:cxn>
                  <a:cxn ang="0">
                    <a:pos x="21" y="18"/>
                  </a:cxn>
                  <a:cxn ang="0">
                    <a:pos x="11" y="12"/>
                  </a:cxn>
                  <a:cxn ang="0">
                    <a:pos x="0" y="6"/>
                  </a:cxn>
                  <a:cxn ang="0">
                    <a:pos x="5" y="0"/>
                  </a:cxn>
                  <a:cxn ang="0">
                    <a:pos x="109" y="0"/>
                  </a:cxn>
                </a:cxnLst>
                <a:rect l="0" t="0" r="r" b="b"/>
                <a:pathLst>
                  <a:path w="119" h="22">
                    <a:moveTo>
                      <a:pt x="109" y="0"/>
                    </a:moveTo>
                    <a:lnTo>
                      <a:pt x="113" y="2"/>
                    </a:lnTo>
                    <a:lnTo>
                      <a:pt x="115" y="4"/>
                    </a:lnTo>
                    <a:lnTo>
                      <a:pt x="117" y="8"/>
                    </a:lnTo>
                    <a:lnTo>
                      <a:pt x="119" y="12"/>
                    </a:lnTo>
                    <a:lnTo>
                      <a:pt x="100" y="22"/>
                    </a:lnTo>
                    <a:lnTo>
                      <a:pt x="88" y="22"/>
                    </a:lnTo>
                    <a:lnTo>
                      <a:pt x="75" y="20"/>
                    </a:lnTo>
                    <a:lnTo>
                      <a:pt x="61" y="20"/>
                    </a:lnTo>
                    <a:lnTo>
                      <a:pt x="48" y="20"/>
                    </a:lnTo>
                    <a:lnTo>
                      <a:pt x="36" y="20"/>
                    </a:lnTo>
                    <a:lnTo>
                      <a:pt x="21" y="18"/>
                    </a:lnTo>
                    <a:lnTo>
                      <a:pt x="11" y="12"/>
                    </a:lnTo>
                    <a:lnTo>
                      <a:pt x="0" y="6"/>
                    </a:lnTo>
                    <a:lnTo>
                      <a:pt x="5" y="0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8" name="Freeform 73"/>
              <p:cNvSpPr>
                <a:spLocks/>
              </p:cNvSpPr>
              <p:nvPr/>
            </p:nvSpPr>
            <p:spPr bwMode="auto">
              <a:xfrm>
                <a:off x="4135" y="595"/>
                <a:ext cx="269" cy="29"/>
              </a:xfrm>
              <a:custGeom>
                <a:avLst/>
                <a:gdLst/>
                <a:ahLst/>
                <a:cxnLst>
                  <a:cxn ang="0">
                    <a:pos x="214" y="6"/>
                  </a:cxn>
                  <a:cxn ang="0">
                    <a:pos x="217" y="10"/>
                  </a:cxn>
                  <a:cxn ang="0">
                    <a:pos x="214" y="12"/>
                  </a:cxn>
                  <a:cxn ang="0">
                    <a:pos x="212" y="16"/>
                  </a:cxn>
                  <a:cxn ang="0">
                    <a:pos x="210" y="18"/>
                  </a:cxn>
                  <a:cxn ang="0">
                    <a:pos x="183" y="20"/>
                  </a:cxn>
                  <a:cxn ang="0">
                    <a:pos x="158" y="22"/>
                  </a:cxn>
                  <a:cxn ang="0">
                    <a:pos x="131" y="22"/>
                  </a:cxn>
                  <a:cxn ang="0">
                    <a:pos x="104" y="24"/>
                  </a:cxn>
                  <a:cxn ang="0">
                    <a:pos x="77" y="24"/>
                  </a:cxn>
                  <a:cxn ang="0">
                    <a:pos x="52" y="24"/>
                  </a:cxn>
                  <a:cxn ang="0">
                    <a:pos x="25" y="24"/>
                  </a:cxn>
                  <a:cxn ang="0">
                    <a:pos x="0" y="22"/>
                  </a:cxn>
                  <a:cxn ang="0">
                    <a:pos x="0" y="8"/>
                  </a:cxn>
                  <a:cxn ang="0">
                    <a:pos x="23" y="8"/>
                  </a:cxn>
                  <a:cxn ang="0">
                    <a:pos x="46" y="6"/>
                  </a:cxn>
                  <a:cxn ang="0">
                    <a:pos x="69" y="6"/>
                  </a:cxn>
                  <a:cxn ang="0">
                    <a:pos x="91" y="4"/>
                  </a:cxn>
                  <a:cxn ang="0">
                    <a:pos x="112" y="2"/>
                  </a:cxn>
                  <a:cxn ang="0">
                    <a:pos x="135" y="2"/>
                  </a:cxn>
                  <a:cxn ang="0">
                    <a:pos x="158" y="0"/>
                  </a:cxn>
                  <a:cxn ang="0">
                    <a:pos x="181" y="0"/>
                  </a:cxn>
                  <a:cxn ang="0">
                    <a:pos x="187" y="4"/>
                  </a:cxn>
                  <a:cxn ang="0">
                    <a:pos x="198" y="8"/>
                  </a:cxn>
                  <a:cxn ang="0">
                    <a:pos x="206" y="8"/>
                  </a:cxn>
                  <a:cxn ang="0">
                    <a:pos x="214" y="6"/>
                  </a:cxn>
                </a:cxnLst>
                <a:rect l="0" t="0" r="r" b="b"/>
                <a:pathLst>
                  <a:path w="217" h="24">
                    <a:moveTo>
                      <a:pt x="214" y="6"/>
                    </a:moveTo>
                    <a:lnTo>
                      <a:pt x="217" y="10"/>
                    </a:lnTo>
                    <a:lnTo>
                      <a:pt x="214" y="12"/>
                    </a:lnTo>
                    <a:lnTo>
                      <a:pt x="212" y="16"/>
                    </a:lnTo>
                    <a:lnTo>
                      <a:pt x="210" y="18"/>
                    </a:lnTo>
                    <a:lnTo>
                      <a:pt x="183" y="20"/>
                    </a:lnTo>
                    <a:lnTo>
                      <a:pt x="158" y="22"/>
                    </a:lnTo>
                    <a:lnTo>
                      <a:pt x="131" y="22"/>
                    </a:lnTo>
                    <a:lnTo>
                      <a:pt x="104" y="24"/>
                    </a:lnTo>
                    <a:lnTo>
                      <a:pt x="77" y="24"/>
                    </a:lnTo>
                    <a:lnTo>
                      <a:pt x="52" y="24"/>
                    </a:lnTo>
                    <a:lnTo>
                      <a:pt x="25" y="24"/>
                    </a:lnTo>
                    <a:lnTo>
                      <a:pt x="0" y="22"/>
                    </a:lnTo>
                    <a:lnTo>
                      <a:pt x="0" y="8"/>
                    </a:lnTo>
                    <a:lnTo>
                      <a:pt x="23" y="8"/>
                    </a:lnTo>
                    <a:lnTo>
                      <a:pt x="46" y="6"/>
                    </a:lnTo>
                    <a:lnTo>
                      <a:pt x="69" y="6"/>
                    </a:lnTo>
                    <a:lnTo>
                      <a:pt x="91" y="4"/>
                    </a:lnTo>
                    <a:lnTo>
                      <a:pt x="112" y="2"/>
                    </a:lnTo>
                    <a:lnTo>
                      <a:pt x="135" y="2"/>
                    </a:lnTo>
                    <a:lnTo>
                      <a:pt x="158" y="0"/>
                    </a:lnTo>
                    <a:lnTo>
                      <a:pt x="181" y="0"/>
                    </a:lnTo>
                    <a:lnTo>
                      <a:pt x="187" y="4"/>
                    </a:lnTo>
                    <a:lnTo>
                      <a:pt x="198" y="8"/>
                    </a:lnTo>
                    <a:lnTo>
                      <a:pt x="206" y="8"/>
                    </a:lnTo>
                    <a:lnTo>
                      <a:pt x="21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59" name="Freeform 74"/>
              <p:cNvSpPr>
                <a:spLocks/>
              </p:cNvSpPr>
              <p:nvPr/>
            </p:nvSpPr>
            <p:spPr bwMode="auto">
              <a:xfrm>
                <a:off x="1384" y="642"/>
                <a:ext cx="42" cy="54"/>
              </a:xfrm>
              <a:custGeom>
                <a:avLst/>
                <a:gdLst/>
                <a:ahLst/>
                <a:cxnLst>
                  <a:cxn ang="0">
                    <a:pos x="31" y="32"/>
                  </a:cxn>
                  <a:cxn ang="0">
                    <a:pos x="27" y="36"/>
                  </a:cxn>
                  <a:cxn ang="0">
                    <a:pos x="21" y="40"/>
                  </a:cxn>
                  <a:cxn ang="0">
                    <a:pos x="13" y="42"/>
                  </a:cxn>
                  <a:cxn ang="0">
                    <a:pos x="4" y="44"/>
                  </a:cxn>
                  <a:cxn ang="0">
                    <a:pos x="2" y="32"/>
                  </a:cxn>
                  <a:cxn ang="0">
                    <a:pos x="0" y="20"/>
                  </a:cxn>
                  <a:cxn ang="0">
                    <a:pos x="2" y="10"/>
                  </a:cxn>
                  <a:cxn ang="0">
                    <a:pos x="11" y="0"/>
                  </a:cxn>
                  <a:cxn ang="0">
                    <a:pos x="21" y="6"/>
                  </a:cxn>
                  <a:cxn ang="0">
                    <a:pos x="29" y="14"/>
                  </a:cxn>
                  <a:cxn ang="0">
                    <a:pos x="34" y="22"/>
                  </a:cxn>
                  <a:cxn ang="0">
                    <a:pos x="31" y="32"/>
                  </a:cxn>
                </a:cxnLst>
                <a:rect l="0" t="0" r="r" b="b"/>
                <a:pathLst>
                  <a:path w="34" h="44">
                    <a:moveTo>
                      <a:pt x="31" y="32"/>
                    </a:moveTo>
                    <a:lnTo>
                      <a:pt x="27" y="36"/>
                    </a:lnTo>
                    <a:lnTo>
                      <a:pt x="21" y="40"/>
                    </a:lnTo>
                    <a:lnTo>
                      <a:pt x="13" y="42"/>
                    </a:lnTo>
                    <a:lnTo>
                      <a:pt x="4" y="44"/>
                    </a:lnTo>
                    <a:lnTo>
                      <a:pt x="2" y="32"/>
                    </a:lnTo>
                    <a:lnTo>
                      <a:pt x="0" y="20"/>
                    </a:lnTo>
                    <a:lnTo>
                      <a:pt x="2" y="10"/>
                    </a:lnTo>
                    <a:lnTo>
                      <a:pt x="11" y="0"/>
                    </a:lnTo>
                    <a:lnTo>
                      <a:pt x="21" y="6"/>
                    </a:lnTo>
                    <a:lnTo>
                      <a:pt x="29" y="14"/>
                    </a:lnTo>
                    <a:lnTo>
                      <a:pt x="34" y="22"/>
                    </a:lnTo>
                    <a:lnTo>
                      <a:pt x="31" y="3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0" name="Freeform 75"/>
              <p:cNvSpPr>
                <a:spLocks/>
              </p:cNvSpPr>
              <p:nvPr/>
            </p:nvSpPr>
            <p:spPr bwMode="auto">
              <a:xfrm>
                <a:off x="4100" y="696"/>
                <a:ext cx="376" cy="707"/>
              </a:xfrm>
              <a:custGeom>
                <a:avLst/>
                <a:gdLst/>
                <a:ahLst/>
                <a:cxnLst>
                  <a:cxn ang="0">
                    <a:pos x="289" y="582"/>
                  </a:cxn>
                  <a:cxn ang="0">
                    <a:pos x="252" y="582"/>
                  </a:cxn>
                  <a:cxn ang="0">
                    <a:pos x="216" y="580"/>
                  </a:cxn>
                  <a:cxn ang="0">
                    <a:pos x="183" y="578"/>
                  </a:cxn>
                  <a:cxn ang="0">
                    <a:pos x="148" y="574"/>
                  </a:cxn>
                  <a:cxn ang="0">
                    <a:pos x="114" y="570"/>
                  </a:cxn>
                  <a:cxn ang="0">
                    <a:pos x="79" y="565"/>
                  </a:cxn>
                  <a:cxn ang="0">
                    <a:pos x="41" y="559"/>
                  </a:cxn>
                  <a:cxn ang="0">
                    <a:pos x="2" y="551"/>
                  </a:cxn>
                  <a:cxn ang="0">
                    <a:pos x="0" y="0"/>
                  </a:cxn>
                  <a:cxn ang="0">
                    <a:pos x="304" y="11"/>
                  </a:cxn>
                  <a:cxn ang="0">
                    <a:pos x="289" y="582"/>
                  </a:cxn>
                </a:cxnLst>
                <a:rect l="0" t="0" r="r" b="b"/>
                <a:pathLst>
                  <a:path w="304" h="582">
                    <a:moveTo>
                      <a:pt x="289" y="582"/>
                    </a:moveTo>
                    <a:lnTo>
                      <a:pt x="252" y="582"/>
                    </a:lnTo>
                    <a:lnTo>
                      <a:pt x="216" y="580"/>
                    </a:lnTo>
                    <a:lnTo>
                      <a:pt x="183" y="578"/>
                    </a:lnTo>
                    <a:lnTo>
                      <a:pt x="148" y="574"/>
                    </a:lnTo>
                    <a:lnTo>
                      <a:pt x="114" y="570"/>
                    </a:lnTo>
                    <a:lnTo>
                      <a:pt x="79" y="565"/>
                    </a:lnTo>
                    <a:lnTo>
                      <a:pt x="41" y="559"/>
                    </a:lnTo>
                    <a:lnTo>
                      <a:pt x="2" y="551"/>
                    </a:lnTo>
                    <a:lnTo>
                      <a:pt x="0" y="0"/>
                    </a:lnTo>
                    <a:lnTo>
                      <a:pt x="304" y="11"/>
                    </a:lnTo>
                    <a:lnTo>
                      <a:pt x="289" y="582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1" name="Freeform 76"/>
              <p:cNvSpPr>
                <a:spLocks/>
              </p:cNvSpPr>
              <p:nvPr/>
            </p:nvSpPr>
            <p:spPr bwMode="auto">
              <a:xfrm>
                <a:off x="4150" y="753"/>
                <a:ext cx="250" cy="28"/>
              </a:xfrm>
              <a:custGeom>
                <a:avLst/>
                <a:gdLst/>
                <a:ahLst/>
                <a:cxnLst>
                  <a:cxn ang="0">
                    <a:pos x="200" y="4"/>
                  </a:cxn>
                  <a:cxn ang="0">
                    <a:pos x="202" y="8"/>
                  </a:cxn>
                  <a:cxn ang="0">
                    <a:pos x="202" y="10"/>
                  </a:cxn>
                  <a:cxn ang="0">
                    <a:pos x="202" y="13"/>
                  </a:cxn>
                  <a:cxn ang="0">
                    <a:pos x="202" y="17"/>
                  </a:cxn>
                  <a:cxn ang="0">
                    <a:pos x="180" y="21"/>
                  </a:cxn>
                  <a:cxn ang="0">
                    <a:pos x="155" y="23"/>
                  </a:cxn>
                  <a:cxn ang="0">
                    <a:pos x="132" y="23"/>
                  </a:cxn>
                  <a:cxn ang="0">
                    <a:pos x="107" y="23"/>
                  </a:cxn>
                  <a:cxn ang="0">
                    <a:pos x="82" y="23"/>
                  </a:cxn>
                  <a:cxn ang="0">
                    <a:pos x="57" y="21"/>
                  </a:cxn>
                  <a:cxn ang="0">
                    <a:pos x="32" y="19"/>
                  </a:cxn>
                  <a:cxn ang="0">
                    <a:pos x="9" y="17"/>
                  </a:cxn>
                  <a:cxn ang="0">
                    <a:pos x="0" y="10"/>
                  </a:cxn>
                  <a:cxn ang="0">
                    <a:pos x="15" y="0"/>
                  </a:cxn>
                  <a:cxn ang="0">
                    <a:pos x="38" y="2"/>
                  </a:cxn>
                  <a:cxn ang="0">
                    <a:pos x="61" y="4"/>
                  </a:cxn>
                  <a:cxn ang="0">
                    <a:pos x="84" y="4"/>
                  </a:cxn>
                  <a:cxn ang="0">
                    <a:pos x="107" y="4"/>
                  </a:cxn>
                  <a:cxn ang="0">
                    <a:pos x="129" y="4"/>
                  </a:cxn>
                  <a:cxn ang="0">
                    <a:pos x="155" y="4"/>
                  </a:cxn>
                  <a:cxn ang="0">
                    <a:pos x="177" y="4"/>
                  </a:cxn>
                  <a:cxn ang="0">
                    <a:pos x="200" y="4"/>
                  </a:cxn>
                </a:cxnLst>
                <a:rect l="0" t="0" r="r" b="b"/>
                <a:pathLst>
                  <a:path w="202" h="23">
                    <a:moveTo>
                      <a:pt x="200" y="4"/>
                    </a:moveTo>
                    <a:lnTo>
                      <a:pt x="202" y="8"/>
                    </a:lnTo>
                    <a:lnTo>
                      <a:pt x="202" y="10"/>
                    </a:lnTo>
                    <a:lnTo>
                      <a:pt x="202" y="13"/>
                    </a:lnTo>
                    <a:lnTo>
                      <a:pt x="202" y="17"/>
                    </a:lnTo>
                    <a:lnTo>
                      <a:pt x="180" y="21"/>
                    </a:lnTo>
                    <a:lnTo>
                      <a:pt x="155" y="23"/>
                    </a:lnTo>
                    <a:lnTo>
                      <a:pt x="132" y="23"/>
                    </a:lnTo>
                    <a:lnTo>
                      <a:pt x="107" y="23"/>
                    </a:lnTo>
                    <a:lnTo>
                      <a:pt x="82" y="23"/>
                    </a:lnTo>
                    <a:lnTo>
                      <a:pt x="57" y="21"/>
                    </a:lnTo>
                    <a:lnTo>
                      <a:pt x="32" y="19"/>
                    </a:lnTo>
                    <a:lnTo>
                      <a:pt x="9" y="17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38" y="2"/>
                    </a:lnTo>
                    <a:lnTo>
                      <a:pt x="61" y="4"/>
                    </a:lnTo>
                    <a:lnTo>
                      <a:pt x="84" y="4"/>
                    </a:lnTo>
                    <a:lnTo>
                      <a:pt x="107" y="4"/>
                    </a:lnTo>
                    <a:lnTo>
                      <a:pt x="129" y="4"/>
                    </a:lnTo>
                    <a:lnTo>
                      <a:pt x="155" y="4"/>
                    </a:lnTo>
                    <a:lnTo>
                      <a:pt x="177" y="4"/>
                    </a:lnTo>
                    <a:lnTo>
                      <a:pt x="20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2" name="Freeform 77"/>
              <p:cNvSpPr>
                <a:spLocks/>
              </p:cNvSpPr>
              <p:nvPr/>
            </p:nvSpPr>
            <p:spPr bwMode="auto">
              <a:xfrm>
                <a:off x="1624" y="760"/>
                <a:ext cx="886" cy="1172"/>
              </a:xfrm>
              <a:custGeom>
                <a:avLst/>
                <a:gdLst/>
                <a:ahLst/>
                <a:cxnLst>
                  <a:cxn ang="0">
                    <a:pos x="221" y="92"/>
                  </a:cxn>
                  <a:cxn ang="0">
                    <a:pos x="221" y="78"/>
                  </a:cxn>
                  <a:cxn ang="0">
                    <a:pos x="215" y="66"/>
                  </a:cxn>
                  <a:cxn ang="0">
                    <a:pos x="204" y="55"/>
                  </a:cxn>
                  <a:cxn ang="0">
                    <a:pos x="240" y="51"/>
                  </a:cxn>
                  <a:cxn ang="0">
                    <a:pos x="315" y="56"/>
                  </a:cxn>
                  <a:cxn ang="0">
                    <a:pos x="390" y="56"/>
                  </a:cxn>
                  <a:cxn ang="0">
                    <a:pos x="461" y="49"/>
                  </a:cxn>
                  <a:cxn ang="0">
                    <a:pos x="521" y="43"/>
                  </a:cxn>
                  <a:cxn ang="0">
                    <a:pos x="578" y="43"/>
                  </a:cxn>
                  <a:cxn ang="0">
                    <a:pos x="636" y="43"/>
                  </a:cxn>
                  <a:cxn ang="0">
                    <a:pos x="692" y="43"/>
                  </a:cxn>
                  <a:cxn ang="0">
                    <a:pos x="705" y="66"/>
                  </a:cxn>
                  <a:cxn ang="0">
                    <a:pos x="696" y="119"/>
                  </a:cxn>
                  <a:cxn ang="0">
                    <a:pos x="676" y="151"/>
                  </a:cxn>
                  <a:cxn ang="0">
                    <a:pos x="632" y="157"/>
                  </a:cxn>
                  <a:cxn ang="0">
                    <a:pos x="586" y="158"/>
                  </a:cxn>
                  <a:cxn ang="0">
                    <a:pos x="540" y="160"/>
                  </a:cxn>
                  <a:cxn ang="0">
                    <a:pos x="484" y="170"/>
                  </a:cxn>
                  <a:cxn ang="0">
                    <a:pos x="413" y="186"/>
                  </a:cxn>
                  <a:cxn ang="0">
                    <a:pos x="346" y="208"/>
                  </a:cxn>
                  <a:cxn ang="0">
                    <a:pos x="279" y="233"/>
                  </a:cxn>
                  <a:cxn ang="0">
                    <a:pos x="240" y="225"/>
                  </a:cxn>
                  <a:cxn ang="0">
                    <a:pos x="217" y="188"/>
                  </a:cxn>
                  <a:cxn ang="0">
                    <a:pos x="188" y="194"/>
                  </a:cxn>
                  <a:cxn ang="0">
                    <a:pos x="200" y="229"/>
                  </a:cxn>
                  <a:cxn ang="0">
                    <a:pos x="198" y="345"/>
                  </a:cxn>
                  <a:cxn ang="0">
                    <a:pos x="173" y="655"/>
                  </a:cxn>
                  <a:cxn ang="0">
                    <a:pos x="204" y="851"/>
                  </a:cxn>
                  <a:cxn ang="0">
                    <a:pos x="207" y="951"/>
                  </a:cxn>
                  <a:cxn ang="0">
                    <a:pos x="163" y="961"/>
                  </a:cxn>
                  <a:cxn ang="0">
                    <a:pos x="117" y="965"/>
                  </a:cxn>
                  <a:cxn ang="0">
                    <a:pos x="65" y="957"/>
                  </a:cxn>
                  <a:cxn ang="0">
                    <a:pos x="29" y="733"/>
                  </a:cxn>
                  <a:cxn ang="0">
                    <a:pos x="0" y="466"/>
                  </a:cxn>
                  <a:cxn ang="0">
                    <a:pos x="19" y="353"/>
                  </a:cxn>
                  <a:cxn ang="0">
                    <a:pos x="42" y="223"/>
                  </a:cxn>
                  <a:cxn ang="0">
                    <a:pos x="46" y="70"/>
                  </a:cxn>
                  <a:cxn ang="0">
                    <a:pos x="54" y="5"/>
                  </a:cxn>
                  <a:cxn ang="0">
                    <a:pos x="102" y="23"/>
                  </a:cxn>
                  <a:cxn ang="0">
                    <a:pos x="150" y="49"/>
                  </a:cxn>
                  <a:cxn ang="0">
                    <a:pos x="194" y="80"/>
                  </a:cxn>
                </a:cxnLst>
                <a:rect l="0" t="0" r="r" b="b"/>
                <a:pathLst>
                  <a:path w="717" h="965">
                    <a:moveTo>
                      <a:pt x="215" y="98"/>
                    </a:moveTo>
                    <a:lnTo>
                      <a:pt x="221" y="92"/>
                    </a:lnTo>
                    <a:lnTo>
                      <a:pt x="223" y="86"/>
                    </a:lnTo>
                    <a:lnTo>
                      <a:pt x="221" y="78"/>
                    </a:lnTo>
                    <a:lnTo>
                      <a:pt x="219" y="70"/>
                    </a:lnTo>
                    <a:lnTo>
                      <a:pt x="215" y="66"/>
                    </a:lnTo>
                    <a:lnTo>
                      <a:pt x="211" y="60"/>
                    </a:lnTo>
                    <a:lnTo>
                      <a:pt x="204" y="55"/>
                    </a:lnTo>
                    <a:lnTo>
                      <a:pt x="202" y="49"/>
                    </a:lnTo>
                    <a:lnTo>
                      <a:pt x="240" y="51"/>
                    </a:lnTo>
                    <a:lnTo>
                      <a:pt x="277" y="55"/>
                    </a:lnTo>
                    <a:lnTo>
                      <a:pt x="315" y="56"/>
                    </a:lnTo>
                    <a:lnTo>
                      <a:pt x="352" y="56"/>
                    </a:lnTo>
                    <a:lnTo>
                      <a:pt x="390" y="56"/>
                    </a:lnTo>
                    <a:lnTo>
                      <a:pt x="425" y="53"/>
                    </a:lnTo>
                    <a:lnTo>
                      <a:pt x="461" y="49"/>
                    </a:lnTo>
                    <a:lnTo>
                      <a:pt x="494" y="41"/>
                    </a:lnTo>
                    <a:lnTo>
                      <a:pt x="521" y="43"/>
                    </a:lnTo>
                    <a:lnTo>
                      <a:pt x="548" y="43"/>
                    </a:lnTo>
                    <a:lnTo>
                      <a:pt x="578" y="43"/>
                    </a:lnTo>
                    <a:lnTo>
                      <a:pt x="607" y="43"/>
                    </a:lnTo>
                    <a:lnTo>
                      <a:pt x="636" y="43"/>
                    </a:lnTo>
                    <a:lnTo>
                      <a:pt x="663" y="43"/>
                    </a:lnTo>
                    <a:lnTo>
                      <a:pt x="692" y="43"/>
                    </a:lnTo>
                    <a:lnTo>
                      <a:pt x="717" y="43"/>
                    </a:lnTo>
                    <a:lnTo>
                      <a:pt x="705" y="66"/>
                    </a:lnTo>
                    <a:lnTo>
                      <a:pt x="699" y="92"/>
                    </a:lnTo>
                    <a:lnTo>
                      <a:pt x="696" y="119"/>
                    </a:lnTo>
                    <a:lnTo>
                      <a:pt x="696" y="145"/>
                    </a:lnTo>
                    <a:lnTo>
                      <a:pt x="676" y="151"/>
                    </a:lnTo>
                    <a:lnTo>
                      <a:pt x="655" y="155"/>
                    </a:lnTo>
                    <a:lnTo>
                      <a:pt x="632" y="157"/>
                    </a:lnTo>
                    <a:lnTo>
                      <a:pt x="609" y="157"/>
                    </a:lnTo>
                    <a:lnTo>
                      <a:pt x="586" y="158"/>
                    </a:lnTo>
                    <a:lnTo>
                      <a:pt x="563" y="158"/>
                    </a:lnTo>
                    <a:lnTo>
                      <a:pt x="540" y="160"/>
                    </a:lnTo>
                    <a:lnTo>
                      <a:pt x="519" y="164"/>
                    </a:lnTo>
                    <a:lnTo>
                      <a:pt x="484" y="170"/>
                    </a:lnTo>
                    <a:lnTo>
                      <a:pt x="448" y="178"/>
                    </a:lnTo>
                    <a:lnTo>
                      <a:pt x="413" y="186"/>
                    </a:lnTo>
                    <a:lnTo>
                      <a:pt x="380" y="196"/>
                    </a:lnTo>
                    <a:lnTo>
                      <a:pt x="346" y="208"/>
                    </a:lnTo>
                    <a:lnTo>
                      <a:pt x="313" y="221"/>
                    </a:lnTo>
                    <a:lnTo>
                      <a:pt x="279" y="233"/>
                    </a:lnTo>
                    <a:lnTo>
                      <a:pt x="246" y="247"/>
                    </a:lnTo>
                    <a:lnTo>
                      <a:pt x="240" y="225"/>
                    </a:lnTo>
                    <a:lnTo>
                      <a:pt x="229" y="206"/>
                    </a:lnTo>
                    <a:lnTo>
                      <a:pt x="217" y="188"/>
                    </a:lnTo>
                    <a:lnTo>
                      <a:pt x="194" y="178"/>
                    </a:lnTo>
                    <a:lnTo>
                      <a:pt x="188" y="194"/>
                    </a:lnTo>
                    <a:lnTo>
                      <a:pt x="192" y="211"/>
                    </a:lnTo>
                    <a:lnTo>
                      <a:pt x="200" y="229"/>
                    </a:lnTo>
                    <a:lnTo>
                      <a:pt x="200" y="249"/>
                    </a:lnTo>
                    <a:lnTo>
                      <a:pt x="198" y="345"/>
                    </a:lnTo>
                    <a:lnTo>
                      <a:pt x="171" y="551"/>
                    </a:lnTo>
                    <a:lnTo>
                      <a:pt x="173" y="655"/>
                    </a:lnTo>
                    <a:lnTo>
                      <a:pt x="186" y="753"/>
                    </a:lnTo>
                    <a:lnTo>
                      <a:pt x="204" y="851"/>
                    </a:lnTo>
                    <a:lnTo>
                      <a:pt x="227" y="945"/>
                    </a:lnTo>
                    <a:lnTo>
                      <a:pt x="207" y="951"/>
                    </a:lnTo>
                    <a:lnTo>
                      <a:pt x="184" y="955"/>
                    </a:lnTo>
                    <a:lnTo>
                      <a:pt x="163" y="961"/>
                    </a:lnTo>
                    <a:lnTo>
                      <a:pt x="140" y="965"/>
                    </a:lnTo>
                    <a:lnTo>
                      <a:pt x="117" y="965"/>
                    </a:lnTo>
                    <a:lnTo>
                      <a:pt x="92" y="963"/>
                    </a:lnTo>
                    <a:lnTo>
                      <a:pt x="65" y="957"/>
                    </a:lnTo>
                    <a:lnTo>
                      <a:pt x="36" y="945"/>
                    </a:lnTo>
                    <a:lnTo>
                      <a:pt x="29" y="733"/>
                    </a:lnTo>
                    <a:lnTo>
                      <a:pt x="4" y="523"/>
                    </a:lnTo>
                    <a:lnTo>
                      <a:pt x="0" y="466"/>
                    </a:lnTo>
                    <a:lnTo>
                      <a:pt x="6" y="410"/>
                    </a:lnTo>
                    <a:lnTo>
                      <a:pt x="19" y="353"/>
                    </a:lnTo>
                    <a:lnTo>
                      <a:pt x="27" y="296"/>
                    </a:lnTo>
                    <a:lnTo>
                      <a:pt x="42" y="223"/>
                    </a:lnTo>
                    <a:lnTo>
                      <a:pt x="48" y="147"/>
                    </a:lnTo>
                    <a:lnTo>
                      <a:pt x="46" y="70"/>
                    </a:lnTo>
                    <a:lnTo>
                      <a:pt x="27" y="0"/>
                    </a:lnTo>
                    <a:lnTo>
                      <a:pt x="54" y="5"/>
                    </a:lnTo>
                    <a:lnTo>
                      <a:pt x="79" y="13"/>
                    </a:lnTo>
                    <a:lnTo>
                      <a:pt x="102" y="23"/>
                    </a:lnTo>
                    <a:lnTo>
                      <a:pt x="127" y="35"/>
                    </a:lnTo>
                    <a:lnTo>
                      <a:pt x="150" y="49"/>
                    </a:lnTo>
                    <a:lnTo>
                      <a:pt x="171" y="64"/>
                    </a:lnTo>
                    <a:lnTo>
                      <a:pt x="194" y="80"/>
                    </a:lnTo>
                    <a:lnTo>
                      <a:pt x="215" y="98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3" name="Freeform 78"/>
              <p:cNvSpPr>
                <a:spLocks/>
              </p:cNvSpPr>
              <p:nvPr/>
            </p:nvSpPr>
            <p:spPr bwMode="auto">
              <a:xfrm>
                <a:off x="2536" y="766"/>
                <a:ext cx="326" cy="168"/>
              </a:xfrm>
              <a:custGeom>
                <a:avLst/>
                <a:gdLst/>
                <a:ahLst/>
                <a:cxnLst>
                  <a:cxn ang="0">
                    <a:pos x="263" y="12"/>
                  </a:cxn>
                  <a:cxn ang="0">
                    <a:pos x="254" y="18"/>
                  </a:cxn>
                  <a:cxn ang="0">
                    <a:pos x="246" y="24"/>
                  </a:cxn>
                  <a:cxn ang="0">
                    <a:pos x="236" y="30"/>
                  </a:cxn>
                  <a:cxn ang="0">
                    <a:pos x="225" y="34"/>
                  </a:cxn>
                  <a:cxn ang="0">
                    <a:pos x="213" y="38"/>
                  </a:cxn>
                  <a:cxn ang="0">
                    <a:pos x="202" y="38"/>
                  </a:cxn>
                  <a:cxn ang="0">
                    <a:pos x="194" y="36"/>
                  </a:cxn>
                  <a:cxn ang="0">
                    <a:pos x="186" y="30"/>
                  </a:cxn>
                  <a:cxn ang="0">
                    <a:pos x="175" y="26"/>
                  </a:cxn>
                  <a:cxn ang="0">
                    <a:pos x="165" y="26"/>
                  </a:cxn>
                  <a:cxn ang="0">
                    <a:pos x="154" y="26"/>
                  </a:cxn>
                  <a:cxn ang="0">
                    <a:pos x="144" y="26"/>
                  </a:cxn>
                  <a:cxn ang="0">
                    <a:pos x="134" y="26"/>
                  </a:cxn>
                  <a:cxn ang="0">
                    <a:pos x="123" y="24"/>
                  </a:cxn>
                  <a:cxn ang="0">
                    <a:pos x="113" y="20"/>
                  </a:cxn>
                  <a:cxn ang="0">
                    <a:pos x="100" y="12"/>
                  </a:cxn>
                  <a:cxn ang="0">
                    <a:pos x="94" y="14"/>
                  </a:cxn>
                  <a:cxn ang="0">
                    <a:pos x="90" y="20"/>
                  </a:cxn>
                  <a:cxn ang="0">
                    <a:pos x="88" y="26"/>
                  </a:cxn>
                  <a:cxn ang="0">
                    <a:pos x="92" y="32"/>
                  </a:cxn>
                  <a:cxn ang="0">
                    <a:pos x="100" y="38"/>
                  </a:cxn>
                  <a:cxn ang="0">
                    <a:pos x="109" y="42"/>
                  </a:cxn>
                  <a:cxn ang="0">
                    <a:pos x="119" y="44"/>
                  </a:cxn>
                  <a:cxn ang="0">
                    <a:pos x="129" y="46"/>
                  </a:cxn>
                  <a:cxn ang="0">
                    <a:pos x="140" y="46"/>
                  </a:cxn>
                  <a:cxn ang="0">
                    <a:pos x="150" y="48"/>
                  </a:cxn>
                  <a:cxn ang="0">
                    <a:pos x="161" y="48"/>
                  </a:cxn>
                  <a:cxn ang="0">
                    <a:pos x="169" y="50"/>
                  </a:cxn>
                  <a:cxn ang="0">
                    <a:pos x="167" y="59"/>
                  </a:cxn>
                  <a:cxn ang="0">
                    <a:pos x="163" y="65"/>
                  </a:cxn>
                  <a:cxn ang="0">
                    <a:pos x="150" y="71"/>
                  </a:cxn>
                  <a:cxn ang="0">
                    <a:pos x="121" y="75"/>
                  </a:cxn>
                  <a:cxn ang="0">
                    <a:pos x="100" y="83"/>
                  </a:cxn>
                  <a:cxn ang="0">
                    <a:pos x="98" y="101"/>
                  </a:cxn>
                  <a:cxn ang="0">
                    <a:pos x="96" y="120"/>
                  </a:cxn>
                  <a:cxn ang="0">
                    <a:pos x="73" y="138"/>
                  </a:cxn>
                  <a:cxn ang="0">
                    <a:pos x="6" y="134"/>
                  </a:cxn>
                  <a:cxn ang="0">
                    <a:pos x="0" y="104"/>
                  </a:cxn>
                  <a:cxn ang="0">
                    <a:pos x="2" y="79"/>
                  </a:cxn>
                  <a:cxn ang="0">
                    <a:pos x="13" y="55"/>
                  </a:cxn>
                  <a:cxn ang="0">
                    <a:pos x="38" y="36"/>
                  </a:cxn>
                  <a:cxn ang="0">
                    <a:pos x="52" y="30"/>
                  </a:cxn>
                  <a:cxn ang="0">
                    <a:pos x="65" y="18"/>
                  </a:cxn>
                  <a:cxn ang="0">
                    <a:pos x="77" y="6"/>
                  </a:cxn>
                  <a:cxn ang="0">
                    <a:pos x="92" y="0"/>
                  </a:cxn>
                  <a:cxn ang="0">
                    <a:pos x="113" y="2"/>
                  </a:cxn>
                  <a:cxn ang="0">
                    <a:pos x="134" y="4"/>
                  </a:cxn>
                  <a:cxn ang="0">
                    <a:pos x="154" y="6"/>
                  </a:cxn>
                  <a:cxn ang="0">
                    <a:pos x="177" y="8"/>
                  </a:cxn>
                  <a:cxn ang="0">
                    <a:pos x="198" y="8"/>
                  </a:cxn>
                  <a:cxn ang="0">
                    <a:pos x="221" y="10"/>
                  </a:cxn>
                  <a:cxn ang="0">
                    <a:pos x="242" y="10"/>
                  </a:cxn>
                  <a:cxn ang="0">
                    <a:pos x="263" y="12"/>
                  </a:cxn>
                </a:cxnLst>
                <a:rect l="0" t="0" r="r" b="b"/>
                <a:pathLst>
                  <a:path w="263" h="138">
                    <a:moveTo>
                      <a:pt x="263" y="12"/>
                    </a:moveTo>
                    <a:lnTo>
                      <a:pt x="254" y="18"/>
                    </a:lnTo>
                    <a:lnTo>
                      <a:pt x="246" y="24"/>
                    </a:lnTo>
                    <a:lnTo>
                      <a:pt x="236" y="30"/>
                    </a:lnTo>
                    <a:lnTo>
                      <a:pt x="225" y="34"/>
                    </a:lnTo>
                    <a:lnTo>
                      <a:pt x="213" y="38"/>
                    </a:lnTo>
                    <a:lnTo>
                      <a:pt x="202" y="38"/>
                    </a:lnTo>
                    <a:lnTo>
                      <a:pt x="194" y="36"/>
                    </a:lnTo>
                    <a:lnTo>
                      <a:pt x="186" y="30"/>
                    </a:lnTo>
                    <a:lnTo>
                      <a:pt x="175" y="26"/>
                    </a:lnTo>
                    <a:lnTo>
                      <a:pt x="165" y="26"/>
                    </a:lnTo>
                    <a:lnTo>
                      <a:pt x="154" y="26"/>
                    </a:lnTo>
                    <a:lnTo>
                      <a:pt x="144" y="26"/>
                    </a:lnTo>
                    <a:lnTo>
                      <a:pt x="134" y="26"/>
                    </a:lnTo>
                    <a:lnTo>
                      <a:pt x="123" y="24"/>
                    </a:lnTo>
                    <a:lnTo>
                      <a:pt x="113" y="20"/>
                    </a:lnTo>
                    <a:lnTo>
                      <a:pt x="100" y="12"/>
                    </a:lnTo>
                    <a:lnTo>
                      <a:pt x="94" y="14"/>
                    </a:lnTo>
                    <a:lnTo>
                      <a:pt x="90" y="20"/>
                    </a:lnTo>
                    <a:lnTo>
                      <a:pt x="88" y="26"/>
                    </a:lnTo>
                    <a:lnTo>
                      <a:pt x="92" y="32"/>
                    </a:lnTo>
                    <a:lnTo>
                      <a:pt x="100" y="38"/>
                    </a:lnTo>
                    <a:lnTo>
                      <a:pt x="109" y="42"/>
                    </a:lnTo>
                    <a:lnTo>
                      <a:pt x="119" y="44"/>
                    </a:lnTo>
                    <a:lnTo>
                      <a:pt x="129" y="46"/>
                    </a:lnTo>
                    <a:lnTo>
                      <a:pt x="140" y="46"/>
                    </a:lnTo>
                    <a:lnTo>
                      <a:pt x="150" y="48"/>
                    </a:lnTo>
                    <a:lnTo>
                      <a:pt x="161" y="48"/>
                    </a:lnTo>
                    <a:lnTo>
                      <a:pt x="169" y="50"/>
                    </a:lnTo>
                    <a:lnTo>
                      <a:pt x="167" y="59"/>
                    </a:lnTo>
                    <a:lnTo>
                      <a:pt x="163" y="65"/>
                    </a:lnTo>
                    <a:lnTo>
                      <a:pt x="150" y="71"/>
                    </a:lnTo>
                    <a:lnTo>
                      <a:pt x="121" y="75"/>
                    </a:lnTo>
                    <a:lnTo>
                      <a:pt x="100" y="83"/>
                    </a:lnTo>
                    <a:lnTo>
                      <a:pt x="98" y="101"/>
                    </a:lnTo>
                    <a:lnTo>
                      <a:pt x="96" y="120"/>
                    </a:lnTo>
                    <a:lnTo>
                      <a:pt x="73" y="138"/>
                    </a:lnTo>
                    <a:lnTo>
                      <a:pt x="6" y="134"/>
                    </a:lnTo>
                    <a:lnTo>
                      <a:pt x="0" y="104"/>
                    </a:lnTo>
                    <a:lnTo>
                      <a:pt x="2" y="79"/>
                    </a:lnTo>
                    <a:lnTo>
                      <a:pt x="13" y="55"/>
                    </a:lnTo>
                    <a:lnTo>
                      <a:pt x="38" y="36"/>
                    </a:lnTo>
                    <a:lnTo>
                      <a:pt x="52" y="30"/>
                    </a:lnTo>
                    <a:lnTo>
                      <a:pt x="65" y="18"/>
                    </a:lnTo>
                    <a:lnTo>
                      <a:pt x="77" y="6"/>
                    </a:lnTo>
                    <a:lnTo>
                      <a:pt x="92" y="0"/>
                    </a:lnTo>
                    <a:lnTo>
                      <a:pt x="113" y="2"/>
                    </a:lnTo>
                    <a:lnTo>
                      <a:pt x="134" y="4"/>
                    </a:lnTo>
                    <a:lnTo>
                      <a:pt x="154" y="6"/>
                    </a:lnTo>
                    <a:lnTo>
                      <a:pt x="177" y="8"/>
                    </a:lnTo>
                    <a:lnTo>
                      <a:pt x="198" y="8"/>
                    </a:lnTo>
                    <a:lnTo>
                      <a:pt x="221" y="10"/>
                    </a:lnTo>
                    <a:lnTo>
                      <a:pt x="242" y="10"/>
                    </a:lnTo>
                    <a:lnTo>
                      <a:pt x="263" y="12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4" name="Freeform 79"/>
              <p:cNvSpPr>
                <a:spLocks/>
              </p:cNvSpPr>
              <p:nvPr/>
            </p:nvSpPr>
            <p:spPr bwMode="auto">
              <a:xfrm>
                <a:off x="1036" y="830"/>
                <a:ext cx="585" cy="1147"/>
              </a:xfrm>
              <a:custGeom>
                <a:avLst/>
                <a:gdLst/>
                <a:ahLst/>
                <a:cxnLst>
                  <a:cxn ang="0">
                    <a:pos x="433" y="512"/>
                  </a:cxn>
                  <a:cxn ang="0">
                    <a:pos x="469" y="793"/>
                  </a:cxn>
                  <a:cxn ang="0">
                    <a:pos x="471" y="889"/>
                  </a:cxn>
                  <a:cxn ang="0">
                    <a:pos x="369" y="932"/>
                  </a:cxn>
                  <a:cxn ang="0">
                    <a:pos x="240" y="942"/>
                  </a:cxn>
                  <a:cxn ang="0">
                    <a:pos x="125" y="895"/>
                  </a:cxn>
                  <a:cxn ang="0">
                    <a:pos x="117" y="703"/>
                  </a:cxn>
                  <a:cxn ang="0">
                    <a:pos x="129" y="665"/>
                  </a:cxn>
                  <a:cxn ang="0">
                    <a:pos x="164" y="683"/>
                  </a:cxn>
                  <a:cxn ang="0">
                    <a:pos x="164" y="707"/>
                  </a:cxn>
                  <a:cxn ang="0">
                    <a:pos x="150" y="712"/>
                  </a:cxn>
                  <a:cxn ang="0">
                    <a:pos x="164" y="730"/>
                  </a:cxn>
                  <a:cxn ang="0">
                    <a:pos x="233" y="740"/>
                  </a:cxn>
                  <a:cxn ang="0">
                    <a:pos x="300" y="734"/>
                  </a:cxn>
                  <a:cxn ang="0">
                    <a:pos x="321" y="762"/>
                  </a:cxn>
                  <a:cxn ang="0">
                    <a:pos x="350" y="758"/>
                  </a:cxn>
                  <a:cxn ang="0">
                    <a:pos x="356" y="709"/>
                  </a:cxn>
                  <a:cxn ang="0">
                    <a:pos x="315" y="638"/>
                  </a:cxn>
                  <a:cxn ang="0">
                    <a:pos x="283" y="607"/>
                  </a:cxn>
                  <a:cxn ang="0">
                    <a:pos x="265" y="556"/>
                  </a:cxn>
                  <a:cxn ang="0">
                    <a:pos x="246" y="499"/>
                  </a:cxn>
                  <a:cxn ang="0">
                    <a:pos x="204" y="459"/>
                  </a:cxn>
                  <a:cxn ang="0">
                    <a:pos x="240" y="273"/>
                  </a:cxn>
                  <a:cxn ang="0">
                    <a:pos x="212" y="197"/>
                  </a:cxn>
                  <a:cxn ang="0">
                    <a:pos x="189" y="210"/>
                  </a:cxn>
                  <a:cxn ang="0">
                    <a:pos x="198" y="261"/>
                  </a:cxn>
                  <a:cxn ang="0">
                    <a:pos x="175" y="405"/>
                  </a:cxn>
                  <a:cxn ang="0">
                    <a:pos x="137" y="438"/>
                  </a:cxn>
                  <a:cxn ang="0">
                    <a:pos x="123" y="450"/>
                  </a:cxn>
                  <a:cxn ang="0">
                    <a:pos x="129" y="471"/>
                  </a:cxn>
                  <a:cxn ang="0">
                    <a:pos x="171" y="491"/>
                  </a:cxn>
                  <a:cxn ang="0">
                    <a:pos x="206" y="526"/>
                  </a:cxn>
                  <a:cxn ang="0">
                    <a:pos x="225" y="579"/>
                  </a:cxn>
                  <a:cxn ang="0">
                    <a:pos x="248" y="630"/>
                  </a:cxn>
                  <a:cxn ang="0">
                    <a:pos x="137" y="595"/>
                  </a:cxn>
                  <a:cxn ang="0">
                    <a:pos x="75" y="538"/>
                  </a:cxn>
                  <a:cxn ang="0">
                    <a:pos x="0" y="503"/>
                  </a:cxn>
                  <a:cxn ang="0">
                    <a:pos x="92" y="130"/>
                  </a:cxn>
                  <a:cxn ang="0">
                    <a:pos x="187" y="61"/>
                  </a:cxn>
                  <a:cxn ang="0">
                    <a:pos x="287" y="0"/>
                  </a:cxn>
                  <a:cxn ang="0">
                    <a:pos x="360" y="146"/>
                  </a:cxn>
                  <a:cxn ang="0">
                    <a:pos x="400" y="304"/>
                  </a:cxn>
                </a:cxnLst>
                <a:rect l="0" t="0" r="r" b="b"/>
                <a:pathLst>
                  <a:path w="473" h="944">
                    <a:moveTo>
                      <a:pt x="413" y="414"/>
                    </a:moveTo>
                    <a:lnTo>
                      <a:pt x="423" y="454"/>
                    </a:lnTo>
                    <a:lnTo>
                      <a:pt x="433" y="512"/>
                    </a:lnTo>
                    <a:lnTo>
                      <a:pt x="444" y="567"/>
                    </a:lnTo>
                    <a:lnTo>
                      <a:pt x="448" y="591"/>
                    </a:lnTo>
                    <a:lnTo>
                      <a:pt x="469" y="793"/>
                    </a:lnTo>
                    <a:lnTo>
                      <a:pt x="467" y="826"/>
                    </a:lnTo>
                    <a:lnTo>
                      <a:pt x="473" y="860"/>
                    </a:lnTo>
                    <a:lnTo>
                      <a:pt x="471" y="889"/>
                    </a:lnTo>
                    <a:lnTo>
                      <a:pt x="450" y="909"/>
                    </a:lnTo>
                    <a:lnTo>
                      <a:pt x="410" y="920"/>
                    </a:lnTo>
                    <a:lnTo>
                      <a:pt x="369" y="932"/>
                    </a:lnTo>
                    <a:lnTo>
                      <a:pt x="325" y="940"/>
                    </a:lnTo>
                    <a:lnTo>
                      <a:pt x="283" y="944"/>
                    </a:lnTo>
                    <a:lnTo>
                      <a:pt x="240" y="942"/>
                    </a:lnTo>
                    <a:lnTo>
                      <a:pt x="200" y="934"/>
                    </a:lnTo>
                    <a:lnTo>
                      <a:pt x="160" y="918"/>
                    </a:lnTo>
                    <a:lnTo>
                      <a:pt x="125" y="895"/>
                    </a:lnTo>
                    <a:lnTo>
                      <a:pt x="114" y="834"/>
                    </a:lnTo>
                    <a:lnTo>
                      <a:pt x="114" y="767"/>
                    </a:lnTo>
                    <a:lnTo>
                      <a:pt x="117" y="703"/>
                    </a:lnTo>
                    <a:lnTo>
                      <a:pt x="108" y="642"/>
                    </a:lnTo>
                    <a:lnTo>
                      <a:pt x="117" y="656"/>
                    </a:lnTo>
                    <a:lnTo>
                      <a:pt x="129" y="665"/>
                    </a:lnTo>
                    <a:lnTo>
                      <a:pt x="146" y="673"/>
                    </a:lnTo>
                    <a:lnTo>
                      <a:pt x="162" y="677"/>
                    </a:lnTo>
                    <a:lnTo>
                      <a:pt x="164" y="683"/>
                    </a:lnTo>
                    <a:lnTo>
                      <a:pt x="164" y="691"/>
                    </a:lnTo>
                    <a:lnTo>
                      <a:pt x="164" y="699"/>
                    </a:lnTo>
                    <a:lnTo>
                      <a:pt x="164" y="707"/>
                    </a:lnTo>
                    <a:lnTo>
                      <a:pt x="158" y="707"/>
                    </a:lnTo>
                    <a:lnTo>
                      <a:pt x="154" y="709"/>
                    </a:lnTo>
                    <a:lnTo>
                      <a:pt x="150" y="712"/>
                    </a:lnTo>
                    <a:lnTo>
                      <a:pt x="148" y="718"/>
                    </a:lnTo>
                    <a:lnTo>
                      <a:pt x="152" y="724"/>
                    </a:lnTo>
                    <a:lnTo>
                      <a:pt x="164" y="730"/>
                    </a:lnTo>
                    <a:lnTo>
                      <a:pt x="183" y="736"/>
                    </a:lnTo>
                    <a:lnTo>
                      <a:pt x="208" y="738"/>
                    </a:lnTo>
                    <a:lnTo>
                      <a:pt x="233" y="740"/>
                    </a:lnTo>
                    <a:lnTo>
                      <a:pt x="260" y="740"/>
                    </a:lnTo>
                    <a:lnTo>
                      <a:pt x="283" y="738"/>
                    </a:lnTo>
                    <a:lnTo>
                      <a:pt x="300" y="734"/>
                    </a:lnTo>
                    <a:lnTo>
                      <a:pt x="302" y="744"/>
                    </a:lnTo>
                    <a:lnTo>
                      <a:pt x="310" y="754"/>
                    </a:lnTo>
                    <a:lnTo>
                      <a:pt x="321" y="762"/>
                    </a:lnTo>
                    <a:lnTo>
                      <a:pt x="329" y="767"/>
                    </a:lnTo>
                    <a:lnTo>
                      <a:pt x="342" y="765"/>
                    </a:lnTo>
                    <a:lnTo>
                      <a:pt x="350" y="758"/>
                    </a:lnTo>
                    <a:lnTo>
                      <a:pt x="356" y="746"/>
                    </a:lnTo>
                    <a:lnTo>
                      <a:pt x="360" y="736"/>
                    </a:lnTo>
                    <a:lnTo>
                      <a:pt x="356" y="709"/>
                    </a:lnTo>
                    <a:lnTo>
                      <a:pt x="350" y="681"/>
                    </a:lnTo>
                    <a:lnTo>
                      <a:pt x="340" y="656"/>
                    </a:lnTo>
                    <a:lnTo>
                      <a:pt x="315" y="638"/>
                    </a:lnTo>
                    <a:lnTo>
                      <a:pt x="300" y="632"/>
                    </a:lnTo>
                    <a:lnTo>
                      <a:pt x="292" y="620"/>
                    </a:lnTo>
                    <a:lnTo>
                      <a:pt x="283" y="607"/>
                    </a:lnTo>
                    <a:lnTo>
                      <a:pt x="275" y="593"/>
                    </a:lnTo>
                    <a:lnTo>
                      <a:pt x="269" y="575"/>
                    </a:lnTo>
                    <a:lnTo>
                      <a:pt x="265" y="556"/>
                    </a:lnTo>
                    <a:lnTo>
                      <a:pt x="258" y="536"/>
                    </a:lnTo>
                    <a:lnTo>
                      <a:pt x="254" y="516"/>
                    </a:lnTo>
                    <a:lnTo>
                      <a:pt x="246" y="499"/>
                    </a:lnTo>
                    <a:lnTo>
                      <a:pt x="235" y="483"/>
                    </a:lnTo>
                    <a:lnTo>
                      <a:pt x="223" y="469"/>
                    </a:lnTo>
                    <a:lnTo>
                      <a:pt x="204" y="459"/>
                    </a:lnTo>
                    <a:lnTo>
                      <a:pt x="225" y="397"/>
                    </a:lnTo>
                    <a:lnTo>
                      <a:pt x="237" y="334"/>
                    </a:lnTo>
                    <a:lnTo>
                      <a:pt x="240" y="273"/>
                    </a:lnTo>
                    <a:lnTo>
                      <a:pt x="225" y="210"/>
                    </a:lnTo>
                    <a:lnTo>
                      <a:pt x="219" y="204"/>
                    </a:lnTo>
                    <a:lnTo>
                      <a:pt x="212" y="197"/>
                    </a:lnTo>
                    <a:lnTo>
                      <a:pt x="204" y="193"/>
                    </a:lnTo>
                    <a:lnTo>
                      <a:pt x="194" y="195"/>
                    </a:lnTo>
                    <a:lnTo>
                      <a:pt x="189" y="210"/>
                    </a:lnTo>
                    <a:lnTo>
                      <a:pt x="194" y="228"/>
                    </a:lnTo>
                    <a:lnTo>
                      <a:pt x="198" y="244"/>
                    </a:lnTo>
                    <a:lnTo>
                      <a:pt x="198" y="261"/>
                    </a:lnTo>
                    <a:lnTo>
                      <a:pt x="198" y="312"/>
                    </a:lnTo>
                    <a:lnTo>
                      <a:pt x="192" y="359"/>
                    </a:lnTo>
                    <a:lnTo>
                      <a:pt x="175" y="405"/>
                    </a:lnTo>
                    <a:lnTo>
                      <a:pt x="150" y="450"/>
                    </a:lnTo>
                    <a:lnTo>
                      <a:pt x="142" y="444"/>
                    </a:lnTo>
                    <a:lnTo>
                      <a:pt x="137" y="438"/>
                    </a:lnTo>
                    <a:lnTo>
                      <a:pt x="131" y="432"/>
                    </a:lnTo>
                    <a:lnTo>
                      <a:pt x="123" y="432"/>
                    </a:lnTo>
                    <a:lnTo>
                      <a:pt x="123" y="450"/>
                    </a:lnTo>
                    <a:lnTo>
                      <a:pt x="125" y="459"/>
                    </a:lnTo>
                    <a:lnTo>
                      <a:pt x="125" y="465"/>
                    </a:lnTo>
                    <a:lnTo>
                      <a:pt x="129" y="471"/>
                    </a:lnTo>
                    <a:lnTo>
                      <a:pt x="142" y="481"/>
                    </a:lnTo>
                    <a:lnTo>
                      <a:pt x="154" y="487"/>
                    </a:lnTo>
                    <a:lnTo>
                      <a:pt x="171" y="491"/>
                    </a:lnTo>
                    <a:lnTo>
                      <a:pt x="185" y="493"/>
                    </a:lnTo>
                    <a:lnTo>
                      <a:pt x="196" y="508"/>
                    </a:lnTo>
                    <a:lnTo>
                      <a:pt x="206" y="526"/>
                    </a:lnTo>
                    <a:lnTo>
                      <a:pt x="212" y="544"/>
                    </a:lnTo>
                    <a:lnTo>
                      <a:pt x="219" y="561"/>
                    </a:lnTo>
                    <a:lnTo>
                      <a:pt x="225" y="579"/>
                    </a:lnTo>
                    <a:lnTo>
                      <a:pt x="231" y="597"/>
                    </a:lnTo>
                    <a:lnTo>
                      <a:pt x="240" y="614"/>
                    </a:lnTo>
                    <a:lnTo>
                      <a:pt x="248" y="630"/>
                    </a:lnTo>
                    <a:lnTo>
                      <a:pt x="158" y="644"/>
                    </a:lnTo>
                    <a:lnTo>
                      <a:pt x="152" y="618"/>
                    </a:lnTo>
                    <a:lnTo>
                      <a:pt x="137" y="595"/>
                    </a:lnTo>
                    <a:lnTo>
                      <a:pt x="121" y="573"/>
                    </a:lnTo>
                    <a:lnTo>
                      <a:pt x="98" y="554"/>
                    </a:lnTo>
                    <a:lnTo>
                      <a:pt x="75" y="538"/>
                    </a:lnTo>
                    <a:lnTo>
                      <a:pt x="50" y="522"/>
                    </a:lnTo>
                    <a:lnTo>
                      <a:pt x="25" y="510"/>
                    </a:lnTo>
                    <a:lnTo>
                      <a:pt x="0" y="503"/>
                    </a:lnTo>
                    <a:lnTo>
                      <a:pt x="50" y="195"/>
                    </a:lnTo>
                    <a:lnTo>
                      <a:pt x="66" y="159"/>
                    </a:lnTo>
                    <a:lnTo>
                      <a:pt x="92" y="130"/>
                    </a:lnTo>
                    <a:lnTo>
                      <a:pt x="121" y="104"/>
                    </a:lnTo>
                    <a:lnTo>
                      <a:pt x="152" y="83"/>
                    </a:lnTo>
                    <a:lnTo>
                      <a:pt x="187" y="61"/>
                    </a:lnTo>
                    <a:lnTo>
                      <a:pt x="221" y="42"/>
                    </a:lnTo>
                    <a:lnTo>
                      <a:pt x="256" y="22"/>
                    </a:lnTo>
                    <a:lnTo>
                      <a:pt x="287" y="0"/>
                    </a:lnTo>
                    <a:lnTo>
                      <a:pt x="317" y="48"/>
                    </a:lnTo>
                    <a:lnTo>
                      <a:pt x="340" y="97"/>
                    </a:lnTo>
                    <a:lnTo>
                      <a:pt x="360" y="146"/>
                    </a:lnTo>
                    <a:lnTo>
                      <a:pt x="375" y="199"/>
                    </a:lnTo>
                    <a:lnTo>
                      <a:pt x="390" y="252"/>
                    </a:lnTo>
                    <a:lnTo>
                      <a:pt x="400" y="304"/>
                    </a:lnTo>
                    <a:lnTo>
                      <a:pt x="406" y="359"/>
                    </a:lnTo>
                    <a:lnTo>
                      <a:pt x="413" y="414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5" name="Freeform 80"/>
              <p:cNvSpPr>
                <a:spLocks/>
              </p:cNvSpPr>
              <p:nvPr/>
            </p:nvSpPr>
            <p:spPr bwMode="auto">
              <a:xfrm>
                <a:off x="2705" y="855"/>
                <a:ext cx="121" cy="74"/>
              </a:xfrm>
              <a:custGeom>
                <a:avLst/>
                <a:gdLst/>
                <a:ahLst/>
                <a:cxnLst>
                  <a:cxn ang="0">
                    <a:pos x="93" y="33"/>
                  </a:cxn>
                  <a:cxn ang="0">
                    <a:pos x="87" y="47"/>
                  </a:cxn>
                  <a:cxn ang="0">
                    <a:pos x="79" y="55"/>
                  </a:cxn>
                  <a:cxn ang="0">
                    <a:pos x="68" y="59"/>
                  </a:cxn>
                  <a:cxn ang="0">
                    <a:pos x="54" y="61"/>
                  </a:cxn>
                  <a:cxn ang="0">
                    <a:pos x="41" y="59"/>
                  </a:cxn>
                  <a:cxn ang="0">
                    <a:pos x="27" y="59"/>
                  </a:cxn>
                  <a:cxn ang="0">
                    <a:pos x="12" y="57"/>
                  </a:cxn>
                  <a:cxn ang="0">
                    <a:pos x="0" y="55"/>
                  </a:cxn>
                  <a:cxn ang="0">
                    <a:pos x="12" y="39"/>
                  </a:cxn>
                  <a:cxn ang="0">
                    <a:pos x="20" y="22"/>
                  </a:cxn>
                  <a:cxn ang="0">
                    <a:pos x="31" y="8"/>
                  </a:cxn>
                  <a:cxn ang="0">
                    <a:pos x="52" y="2"/>
                  </a:cxn>
                  <a:cxn ang="0">
                    <a:pos x="71" y="0"/>
                  </a:cxn>
                  <a:cxn ang="0">
                    <a:pos x="87" y="2"/>
                  </a:cxn>
                  <a:cxn ang="0">
                    <a:pos x="98" y="12"/>
                  </a:cxn>
                  <a:cxn ang="0">
                    <a:pos x="93" y="33"/>
                  </a:cxn>
                </a:cxnLst>
                <a:rect l="0" t="0" r="r" b="b"/>
                <a:pathLst>
                  <a:path w="98" h="61">
                    <a:moveTo>
                      <a:pt x="93" y="33"/>
                    </a:moveTo>
                    <a:lnTo>
                      <a:pt x="87" y="47"/>
                    </a:lnTo>
                    <a:lnTo>
                      <a:pt x="79" y="55"/>
                    </a:lnTo>
                    <a:lnTo>
                      <a:pt x="68" y="59"/>
                    </a:lnTo>
                    <a:lnTo>
                      <a:pt x="54" y="61"/>
                    </a:lnTo>
                    <a:lnTo>
                      <a:pt x="41" y="59"/>
                    </a:lnTo>
                    <a:lnTo>
                      <a:pt x="27" y="59"/>
                    </a:lnTo>
                    <a:lnTo>
                      <a:pt x="12" y="57"/>
                    </a:lnTo>
                    <a:lnTo>
                      <a:pt x="0" y="55"/>
                    </a:lnTo>
                    <a:lnTo>
                      <a:pt x="12" y="39"/>
                    </a:lnTo>
                    <a:lnTo>
                      <a:pt x="20" y="22"/>
                    </a:lnTo>
                    <a:lnTo>
                      <a:pt x="31" y="8"/>
                    </a:lnTo>
                    <a:lnTo>
                      <a:pt x="52" y="2"/>
                    </a:lnTo>
                    <a:lnTo>
                      <a:pt x="71" y="0"/>
                    </a:lnTo>
                    <a:lnTo>
                      <a:pt x="87" y="2"/>
                    </a:lnTo>
                    <a:lnTo>
                      <a:pt x="98" y="12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6" name="Freeform 81"/>
              <p:cNvSpPr>
                <a:spLocks/>
              </p:cNvSpPr>
              <p:nvPr/>
            </p:nvSpPr>
            <p:spPr bwMode="auto">
              <a:xfrm>
                <a:off x="4150" y="852"/>
                <a:ext cx="230" cy="32"/>
              </a:xfrm>
              <a:custGeom>
                <a:avLst/>
                <a:gdLst/>
                <a:ahLst/>
                <a:cxnLst>
                  <a:cxn ang="0">
                    <a:pos x="177" y="6"/>
                  </a:cxn>
                  <a:cxn ang="0">
                    <a:pos x="186" y="18"/>
                  </a:cxn>
                  <a:cxn ang="0">
                    <a:pos x="177" y="26"/>
                  </a:cxn>
                  <a:cxn ang="0">
                    <a:pos x="155" y="26"/>
                  </a:cxn>
                  <a:cxn ang="0">
                    <a:pos x="132" y="26"/>
                  </a:cxn>
                  <a:cxn ang="0">
                    <a:pos x="111" y="26"/>
                  </a:cxn>
                  <a:cxn ang="0">
                    <a:pos x="88" y="24"/>
                  </a:cxn>
                  <a:cxn ang="0">
                    <a:pos x="67" y="24"/>
                  </a:cxn>
                  <a:cxn ang="0">
                    <a:pos x="44" y="22"/>
                  </a:cxn>
                  <a:cxn ang="0">
                    <a:pos x="23" y="20"/>
                  </a:cxn>
                  <a:cxn ang="0">
                    <a:pos x="2" y="18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9" y="0"/>
                  </a:cxn>
                  <a:cxn ang="0">
                    <a:pos x="29" y="4"/>
                  </a:cxn>
                  <a:cxn ang="0">
                    <a:pos x="50" y="6"/>
                  </a:cxn>
                  <a:cxn ang="0">
                    <a:pos x="71" y="6"/>
                  </a:cxn>
                  <a:cxn ang="0">
                    <a:pos x="94" y="6"/>
                  </a:cxn>
                  <a:cxn ang="0">
                    <a:pos x="115" y="6"/>
                  </a:cxn>
                  <a:cxn ang="0">
                    <a:pos x="136" y="6"/>
                  </a:cxn>
                  <a:cxn ang="0">
                    <a:pos x="157" y="6"/>
                  </a:cxn>
                  <a:cxn ang="0">
                    <a:pos x="177" y="6"/>
                  </a:cxn>
                </a:cxnLst>
                <a:rect l="0" t="0" r="r" b="b"/>
                <a:pathLst>
                  <a:path w="186" h="26">
                    <a:moveTo>
                      <a:pt x="177" y="6"/>
                    </a:moveTo>
                    <a:lnTo>
                      <a:pt x="186" y="18"/>
                    </a:lnTo>
                    <a:lnTo>
                      <a:pt x="177" y="26"/>
                    </a:lnTo>
                    <a:lnTo>
                      <a:pt x="155" y="26"/>
                    </a:lnTo>
                    <a:lnTo>
                      <a:pt x="132" y="26"/>
                    </a:lnTo>
                    <a:lnTo>
                      <a:pt x="111" y="26"/>
                    </a:lnTo>
                    <a:lnTo>
                      <a:pt x="88" y="24"/>
                    </a:lnTo>
                    <a:lnTo>
                      <a:pt x="67" y="24"/>
                    </a:lnTo>
                    <a:lnTo>
                      <a:pt x="44" y="22"/>
                    </a:lnTo>
                    <a:lnTo>
                      <a:pt x="23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9" y="0"/>
                    </a:lnTo>
                    <a:lnTo>
                      <a:pt x="29" y="4"/>
                    </a:lnTo>
                    <a:lnTo>
                      <a:pt x="50" y="6"/>
                    </a:lnTo>
                    <a:lnTo>
                      <a:pt x="71" y="6"/>
                    </a:lnTo>
                    <a:lnTo>
                      <a:pt x="94" y="6"/>
                    </a:lnTo>
                    <a:lnTo>
                      <a:pt x="115" y="6"/>
                    </a:lnTo>
                    <a:lnTo>
                      <a:pt x="136" y="6"/>
                    </a:lnTo>
                    <a:lnTo>
                      <a:pt x="157" y="6"/>
                    </a:lnTo>
                    <a:lnTo>
                      <a:pt x="17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7" name="Freeform 82"/>
              <p:cNvSpPr>
                <a:spLocks/>
              </p:cNvSpPr>
              <p:nvPr/>
            </p:nvSpPr>
            <p:spPr bwMode="auto">
              <a:xfrm>
                <a:off x="1533" y="976"/>
                <a:ext cx="96" cy="234"/>
              </a:xfrm>
              <a:custGeom>
                <a:avLst/>
                <a:gdLst/>
                <a:ahLst/>
                <a:cxnLst>
                  <a:cxn ang="0">
                    <a:pos x="46" y="192"/>
                  </a:cxn>
                  <a:cxn ang="0">
                    <a:pos x="0" y="14"/>
                  </a:cxn>
                  <a:cxn ang="0">
                    <a:pos x="15" y="14"/>
                  </a:cxn>
                  <a:cxn ang="0">
                    <a:pos x="27" y="14"/>
                  </a:cxn>
                  <a:cxn ang="0">
                    <a:pos x="38" y="14"/>
                  </a:cxn>
                  <a:cxn ang="0">
                    <a:pos x="46" y="12"/>
                  </a:cxn>
                  <a:cxn ang="0">
                    <a:pos x="52" y="12"/>
                  </a:cxn>
                  <a:cxn ang="0">
                    <a:pos x="59" y="8"/>
                  </a:cxn>
                  <a:cxn ang="0">
                    <a:pos x="65" y="6"/>
                  </a:cxn>
                  <a:cxn ang="0">
                    <a:pos x="71" y="0"/>
                  </a:cxn>
                  <a:cxn ang="0">
                    <a:pos x="77" y="47"/>
                  </a:cxn>
                  <a:cxn ang="0">
                    <a:pos x="75" y="98"/>
                  </a:cxn>
                  <a:cxn ang="0">
                    <a:pos x="65" y="147"/>
                  </a:cxn>
                  <a:cxn ang="0">
                    <a:pos x="46" y="192"/>
                  </a:cxn>
                </a:cxnLst>
                <a:rect l="0" t="0" r="r" b="b"/>
                <a:pathLst>
                  <a:path w="77" h="192">
                    <a:moveTo>
                      <a:pt x="46" y="192"/>
                    </a:moveTo>
                    <a:lnTo>
                      <a:pt x="0" y="14"/>
                    </a:lnTo>
                    <a:lnTo>
                      <a:pt x="15" y="14"/>
                    </a:lnTo>
                    <a:lnTo>
                      <a:pt x="27" y="14"/>
                    </a:lnTo>
                    <a:lnTo>
                      <a:pt x="38" y="14"/>
                    </a:lnTo>
                    <a:lnTo>
                      <a:pt x="46" y="12"/>
                    </a:lnTo>
                    <a:lnTo>
                      <a:pt x="52" y="12"/>
                    </a:lnTo>
                    <a:lnTo>
                      <a:pt x="59" y="8"/>
                    </a:lnTo>
                    <a:lnTo>
                      <a:pt x="65" y="6"/>
                    </a:lnTo>
                    <a:lnTo>
                      <a:pt x="71" y="0"/>
                    </a:lnTo>
                    <a:lnTo>
                      <a:pt x="77" y="47"/>
                    </a:lnTo>
                    <a:lnTo>
                      <a:pt x="75" y="98"/>
                    </a:lnTo>
                    <a:lnTo>
                      <a:pt x="65" y="147"/>
                    </a:lnTo>
                    <a:lnTo>
                      <a:pt x="46" y="192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8" name="Freeform 83"/>
              <p:cNvSpPr>
                <a:spLocks/>
              </p:cNvSpPr>
              <p:nvPr/>
            </p:nvSpPr>
            <p:spPr bwMode="auto">
              <a:xfrm>
                <a:off x="4145" y="986"/>
                <a:ext cx="107" cy="27"/>
              </a:xfrm>
              <a:custGeom>
                <a:avLst/>
                <a:gdLst/>
                <a:ahLst/>
                <a:cxnLst>
                  <a:cxn ang="0">
                    <a:pos x="75" y="6"/>
                  </a:cxn>
                  <a:cxn ang="0">
                    <a:pos x="86" y="18"/>
                  </a:cxn>
                  <a:cxn ang="0">
                    <a:pos x="75" y="22"/>
                  </a:cxn>
                  <a:cxn ang="0">
                    <a:pos x="65" y="22"/>
                  </a:cxn>
                  <a:cxn ang="0">
                    <a:pos x="52" y="22"/>
                  </a:cxn>
                  <a:cxn ang="0">
                    <a:pos x="42" y="20"/>
                  </a:cxn>
                  <a:cxn ang="0">
                    <a:pos x="29" y="18"/>
                  </a:cxn>
                  <a:cxn ang="0">
                    <a:pos x="19" y="14"/>
                  </a:cxn>
                  <a:cxn ang="0">
                    <a:pos x="8" y="10"/>
                  </a:cxn>
                  <a:cxn ang="0">
                    <a:pos x="0" y="6"/>
                  </a:cxn>
                  <a:cxn ang="0">
                    <a:pos x="8" y="2"/>
                  </a:cxn>
                  <a:cxn ang="0">
                    <a:pos x="17" y="0"/>
                  </a:cxn>
                  <a:cxn ang="0">
                    <a:pos x="25" y="0"/>
                  </a:cxn>
                  <a:cxn ang="0">
                    <a:pos x="33" y="2"/>
                  </a:cxn>
                  <a:cxn ang="0">
                    <a:pos x="44" y="2"/>
                  </a:cxn>
                  <a:cxn ang="0">
                    <a:pos x="52" y="4"/>
                  </a:cxn>
                  <a:cxn ang="0">
                    <a:pos x="61" y="6"/>
                  </a:cxn>
                  <a:cxn ang="0">
                    <a:pos x="69" y="6"/>
                  </a:cxn>
                  <a:cxn ang="0">
                    <a:pos x="75" y="6"/>
                  </a:cxn>
                </a:cxnLst>
                <a:rect l="0" t="0" r="r" b="b"/>
                <a:pathLst>
                  <a:path w="86" h="22">
                    <a:moveTo>
                      <a:pt x="75" y="6"/>
                    </a:moveTo>
                    <a:lnTo>
                      <a:pt x="86" y="18"/>
                    </a:lnTo>
                    <a:lnTo>
                      <a:pt x="75" y="22"/>
                    </a:lnTo>
                    <a:lnTo>
                      <a:pt x="65" y="22"/>
                    </a:lnTo>
                    <a:lnTo>
                      <a:pt x="52" y="22"/>
                    </a:lnTo>
                    <a:lnTo>
                      <a:pt x="42" y="20"/>
                    </a:lnTo>
                    <a:lnTo>
                      <a:pt x="29" y="18"/>
                    </a:lnTo>
                    <a:lnTo>
                      <a:pt x="19" y="14"/>
                    </a:lnTo>
                    <a:lnTo>
                      <a:pt x="8" y="10"/>
                    </a:lnTo>
                    <a:lnTo>
                      <a:pt x="0" y="6"/>
                    </a:lnTo>
                    <a:lnTo>
                      <a:pt x="8" y="2"/>
                    </a:lnTo>
                    <a:lnTo>
                      <a:pt x="17" y="0"/>
                    </a:lnTo>
                    <a:lnTo>
                      <a:pt x="25" y="0"/>
                    </a:lnTo>
                    <a:lnTo>
                      <a:pt x="33" y="2"/>
                    </a:lnTo>
                    <a:lnTo>
                      <a:pt x="44" y="2"/>
                    </a:lnTo>
                    <a:lnTo>
                      <a:pt x="52" y="4"/>
                    </a:lnTo>
                    <a:lnTo>
                      <a:pt x="61" y="6"/>
                    </a:lnTo>
                    <a:lnTo>
                      <a:pt x="69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69" name="Freeform 84"/>
              <p:cNvSpPr>
                <a:spLocks/>
              </p:cNvSpPr>
              <p:nvPr/>
            </p:nvSpPr>
            <p:spPr bwMode="auto">
              <a:xfrm>
                <a:off x="4143" y="1122"/>
                <a:ext cx="235" cy="40"/>
              </a:xfrm>
              <a:custGeom>
                <a:avLst/>
                <a:gdLst/>
                <a:ahLst/>
                <a:cxnLst>
                  <a:cxn ang="0">
                    <a:pos x="183" y="15"/>
                  </a:cxn>
                  <a:cxn ang="0">
                    <a:pos x="186" y="17"/>
                  </a:cxn>
                  <a:cxn ang="0">
                    <a:pos x="188" y="21"/>
                  </a:cxn>
                  <a:cxn ang="0">
                    <a:pos x="190" y="23"/>
                  </a:cxn>
                  <a:cxn ang="0">
                    <a:pos x="190" y="27"/>
                  </a:cxn>
                  <a:cxn ang="0">
                    <a:pos x="183" y="33"/>
                  </a:cxn>
                  <a:cxn ang="0">
                    <a:pos x="158" y="33"/>
                  </a:cxn>
                  <a:cxn ang="0">
                    <a:pos x="135" y="33"/>
                  </a:cxn>
                  <a:cxn ang="0">
                    <a:pos x="113" y="33"/>
                  </a:cxn>
                  <a:cxn ang="0">
                    <a:pos x="90" y="31"/>
                  </a:cxn>
                  <a:cxn ang="0">
                    <a:pos x="67" y="29"/>
                  </a:cxn>
                  <a:cxn ang="0">
                    <a:pos x="44" y="25"/>
                  </a:cxn>
                  <a:cxn ang="0">
                    <a:pos x="21" y="19"/>
                  </a:cxn>
                  <a:cxn ang="0">
                    <a:pos x="0" y="13"/>
                  </a:cxn>
                  <a:cxn ang="0">
                    <a:pos x="0" y="0"/>
                  </a:cxn>
                  <a:cxn ang="0">
                    <a:pos x="21" y="4"/>
                  </a:cxn>
                  <a:cxn ang="0">
                    <a:pos x="44" y="8"/>
                  </a:cxn>
                  <a:cxn ang="0">
                    <a:pos x="67" y="12"/>
                  </a:cxn>
                  <a:cxn ang="0">
                    <a:pos x="90" y="13"/>
                  </a:cxn>
                  <a:cxn ang="0">
                    <a:pos x="113" y="15"/>
                  </a:cxn>
                  <a:cxn ang="0">
                    <a:pos x="135" y="17"/>
                  </a:cxn>
                  <a:cxn ang="0">
                    <a:pos x="161" y="17"/>
                  </a:cxn>
                  <a:cxn ang="0">
                    <a:pos x="183" y="15"/>
                  </a:cxn>
                </a:cxnLst>
                <a:rect l="0" t="0" r="r" b="b"/>
                <a:pathLst>
                  <a:path w="190" h="33">
                    <a:moveTo>
                      <a:pt x="183" y="15"/>
                    </a:moveTo>
                    <a:lnTo>
                      <a:pt x="186" y="17"/>
                    </a:lnTo>
                    <a:lnTo>
                      <a:pt x="188" y="21"/>
                    </a:lnTo>
                    <a:lnTo>
                      <a:pt x="190" y="23"/>
                    </a:lnTo>
                    <a:lnTo>
                      <a:pt x="190" y="27"/>
                    </a:lnTo>
                    <a:lnTo>
                      <a:pt x="183" y="33"/>
                    </a:lnTo>
                    <a:lnTo>
                      <a:pt x="158" y="33"/>
                    </a:lnTo>
                    <a:lnTo>
                      <a:pt x="135" y="33"/>
                    </a:lnTo>
                    <a:lnTo>
                      <a:pt x="113" y="33"/>
                    </a:lnTo>
                    <a:lnTo>
                      <a:pt x="90" y="31"/>
                    </a:lnTo>
                    <a:lnTo>
                      <a:pt x="67" y="29"/>
                    </a:lnTo>
                    <a:lnTo>
                      <a:pt x="44" y="25"/>
                    </a:lnTo>
                    <a:lnTo>
                      <a:pt x="21" y="19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1" y="4"/>
                    </a:lnTo>
                    <a:lnTo>
                      <a:pt x="44" y="8"/>
                    </a:lnTo>
                    <a:lnTo>
                      <a:pt x="67" y="12"/>
                    </a:lnTo>
                    <a:lnTo>
                      <a:pt x="90" y="13"/>
                    </a:lnTo>
                    <a:lnTo>
                      <a:pt x="113" y="15"/>
                    </a:lnTo>
                    <a:lnTo>
                      <a:pt x="135" y="17"/>
                    </a:lnTo>
                    <a:lnTo>
                      <a:pt x="161" y="17"/>
                    </a:lnTo>
                    <a:lnTo>
                      <a:pt x="183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0" name="Freeform 85"/>
              <p:cNvSpPr>
                <a:spLocks/>
              </p:cNvSpPr>
              <p:nvPr/>
            </p:nvSpPr>
            <p:spPr bwMode="auto">
              <a:xfrm>
                <a:off x="4473" y="1177"/>
                <a:ext cx="350" cy="572"/>
              </a:xfrm>
              <a:custGeom>
                <a:avLst/>
                <a:gdLst/>
                <a:ahLst/>
                <a:cxnLst>
                  <a:cxn ang="0">
                    <a:pos x="283" y="23"/>
                  </a:cxn>
                  <a:cxn ang="0">
                    <a:pos x="252" y="373"/>
                  </a:cxn>
                  <a:cxn ang="0">
                    <a:pos x="250" y="396"/>
                  </a:cxn>
                  <a:cxn ang="0">
                    <a:pos x="250" y="422"/>
                  </a:cxn>
                  <a:cxn ang="0">
                    <a:pos x="250" y="445"/>
                  </a:cxn>
                  <a:cxn ang="0">
                    <a:pos x="252" y="471"/>
                  </a:cxn>
                  <a:cxn ang="0">
                    <a:pos x="221" y="469"/>
                  </a:cxn>
                  <a:cxn ang="0">
                    <a:pos x="190" y="467"/>
                  </a:cxn>
                  <a:cxn ang="0">
                    <a:pos x="158" y="463"/>
                  </a:cxn>
                  <a:cxn ang="0">
                    <a:pos x="127" y="459"/>
                  </a:cxn>
                  <a:cxn ang="0">
                    <a:pos x="96" y="455"/>
                  </a:cxn>
                  <a:cxn ang="0">
                    <a:pos x="64" y="451"/>
                  </a:cxn>
                  <a:cxn ang="0">
                    <a:pos x="33" y="449"/>
                  </a:cxn>
                  <a:cxn ang="0">
                    <a:pos x="0" y="449"/>
                  </a:cxn>
                  <a:cxn ang="0">
                    <a:pos x="14" y="0"/>
                  </a:cxn>
                  <a:cxn ang="0">
                    <a:pos x="46" y="8"/>
                  </a:cxn>
                  <a:cxn ang="0">
                    <a:pos x="79" y="14"/>
                  </a:cxn>
                  <a:cxn ang="0">
                    <a:pos x="115" y="19"/>
                  </a:cxn>
                  <a:cxn ang="0">
                    <a:pos x="150" y="21"/>
                  </a:cxn>
                  <a:cxn ang="0">
                    <a:pos x="185" y="23"/>
                  </a:cxn>
                  <a:cxn ang="0">
                    <a:pos x="221" y="23"/>
                  </a:cxn>
                  <a:cxn ang="0">
                    <a:pos x="254" y="23"/>
                  </a:cxn>
                  <a:cxn ang="0">
                    <a:pos x="283" y="23"/>
                  </a:cxn>
                </a:cxnLst>
                <a:rect l="0" t="0" r="r" b="b"/>
                <a:pathLst>
                  <a:path w="283" h="471">
                    <a:moveTo>
                      <a:pt x="283" y="23"/>
                    </a:moveTo>
                    <a:lnTo>
                      <a:pt x="252" y="373"/>
                    </a:lnTo>
                    <a:lnTo>
                      <a:pt x="250" y="396"/>
                    </a:lnTo>
                    <a:lnTo>
                      <a:pt x="250" y="422"/>
                    </a:lnTo>
                    <a:lnTo>
                      <a:pt x="250" y="445"/>
                    </a:lnTo>
                    <a:lnTo>
                      <a:pt x="252" y="471"/>
                    </a:lnTo>
                    <a:lnTo>
                      <a:pt x="221" y="469"/>
                    </a:lnTo>
                    <a:lnTo>
                      <a:pt x="190" y="467"/>
                    </a:lnTo>
                    <a:lnTo>
                      <a:pt x="158" y="463"/>
                    </a:lnTo>
                    <a:lnTo>
                      <a:pt x="127" y="459"/>
                    </a:lnTo>
                    <a:lnTo>
                      <a:pt x="96" y="455"/>
                    </a:lnTo>
                    <a:lnTo>
                      <a:pt x="64" y="451"/>
                    </a:lnTo>
                    <a:lnTo>
                      <a:pt x="33" y="449"/>
                    </a:lnTo>
                    <a:lnTo>
                      <a:pt x="0" y="449"/>
                    </a:lnTo>
                    <a:lnTo>
                      <a:pt x="14" y="0"/>
                    </a:lnTo>
                    <a:lnTo>
                      <a:pt x="46" y="8"/>
                    </a:lnTo>
                    <a:lnTo>
                      <a:pt x="79" y="14"/>
                    </a:lnTo>
                    <a:lnTo>
                      <a:pt x="115" y="19"/>
                    </a:lnTo>
                    <a:lnTo>
                      <a:pt x="150" y="21"/>
                    </a:lnTo>
                    <a:lnTo>
                      <a:pt x="185" y="23"/>
                    </a:lnTo>
                    <a:lnTo>
                      <a:pt x="221" y="23"/>
                    </a:lnTo>
                    <a:lnTo>
                      <a:pt x="254" y="23"/>
                    </a:lnTo>
                    <a:lnTo>
                      <a:pt x="283" y="23"/>
                    </a:lnTo>
                    <a:close/>
                  </a:path>
                </a:pathLst>
              </a:custGeom>
              <a:solidFill>
                <a:srgbClr val="FFFF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1" name="Freeform 86"/>
              <p:cNvSpPr>
                <a:spLocks/>
              </p:cNvSpPr>
              <p:nvPr/>
            </p:nvSpPr>
            <p:spPr bwMode="auto">
              <a:xfrm>
                <a:off x="4150" y="1262"/>
                <a:ext cx="88" cy="29"/>
              </a:xfrm>
              <a:custGeom>
                <a:avLst/>
                <a:gdLst/>
                <a:ahLst/>
                <a:cxnLst>
                  <a:cxn ang="0">
                    <a:pos x="65" y="6"/>
                  </a:cxn>
                  <a:cxn ang="0">
                    <a:pos x="67" y="8"/>
                  </a:cxn>
                  <a:cxn ang="0">
                    <a:pos x="71" y="10"/>
                  </a:cxn>
                  <a:cxn ang="0">
                    <a:pos x="71" y="14"/>
                  </a:cxn>
                  <a:cxn ang="0">
                    <a:pos x="71" y="18"/>
                  </a:cxn>
                  <a:cxn ang="0">
                    <a:pos x="63" y="22"/>
                  </a:cxn>
                  <a:cxn ang="0">
                    <a:pos x="54" y="24"/>
                  </a:cxn>
                  <a:cxn ang="0">
                    <a:pos x="46" y="24"/>
                  </a:cxn>
                  <a:cxn ang="0">
                    <a:pos x="36" y="22"/>
                  </a:cxn>
                  <a:cxn ang="0">
                    <a:pos x="27" y="18"/>
                  </a:cxn>
                  <a:cxn ang="0">
                    <a:pos x="19" y="16"/>
                  </a:cxn>
                  <a:cxn ang="0">
                    <a:pos x="9" y="14"/>
                  </a:cxn>
                  <a:cxn ang="0">
                    <a:pos x="0" y="14"/>
                  </a:cxn>
                  <a:cxn ang="0">
                    <a:pos x="2" y="0"/>
                  </a:cxn>
                  <a:cxn ang="0">
                    <a:pos x="65" y="6"/>
                  </a:cxn>
                </a:cxnLst>
                <a:rect l="0" t="0" r="r" b="b"/>
                <a:pathLst>
                  <a:path w="71" h="24">
                    <a:moveTo>
                      <a:pt x="65" y="6"/>
                    </a:moveTo>
                    <a:lnTo>
                      <a:pt x="67" y="8"/>
                    </a:lnTo>
                    <a:lnTo>
                      <a:pt x="71" y="10"/>
                    </a:lnTo>
                    <a:lnTo>
                      <a:pt x="71" y="14"/>
                    </a:lnTo>
                    <a:lnTo>
                      <a:pt x="71" y="18"/>
                    </a:lnTo>
                    <a:lnTo>
                      <a:pt x="63" y="22"/>
                    </a:lnTo>
                    <a:lnTo>
                      <a:pt x="54" y="24"/>
                    </a:lnTo>
                    <a:lnTo>
                      <a:pt x="46" y="24"/>
                    </a:lnTo>
                    <a:lnTo>
                      <a:pt x="36" y="22"/>
                    </a:lnTo>
                    <a:lnTo>
                      <a:pt x="27" y="18"/>
                    </a:lnTo>
                    <a:lnTo>
                      <a:pt x="19" y="16"/>
                    </a:lnTo>
                    <a:lnTo>
                      <a:pt x="9" y="14"/>
                    </a:lnTo>
                    <a:lnTo>
                      <a:pt x="0" y="14"/>
                    </a:lnTo>
                    <a:lnTo>
                      <a:pt x="2" y="0"/>
                    </a:lnTo>
                    <a:lnTo>
                      <a:pt x="6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2" name="Freeform 87"/>
              <p:cNvSpPr>
                <a:spLocks/>
              </p:cNvSpPr>
              <p:nvPr/>
            </p:nvSpPr>
            <p:spPr bwMode="auto">
              <a:xfrm>
                <a:off x="4532" y="1264"/>
                <a:ext cx="212" cy="46"/>
              </a:xfrm>
              <a:custGeom>
                <a:avLst/>
                <a:gdLst/>
                <a:ahLst/>
                <a:cxnLst>
                  <a:cxn ang="0">
                    <a:pos x="164" y="18"/>
                  </a:cxn>
                  <a:cxn ang="0">
                    <a:pos x="167" y="22"/>
                  </a:cxn>
                  <a:cxn ang="0">
                    <a:pos x="169" y="24"/>
                  </a:cxn>
                  <a:cxn ang="0">
                    <a:pos x="171" y="28"/>
                  </a:cxn>
                  <a:cxn ang="0">
                    <a:pos x="171" y="32"/>
                  </a:cxn>
                  <a:cxn ang="0">
                    <a:pos x="148" y="36"/>
                  </a:cxn>
                  <a:cxn ang="0">
                    <a:pos x="127" y="38"/>
                  </a:cxn>
                  <a:cxn ang="0">
                    <a:pos x="104" y="38"/>
                  </a:cxn>
                  <a:cxn ang="0">
                    <a:pos x="83" y="34"/>
                  </a:cxn>
                  <a:cxn ang="0">
                    <a:pos x="62" y="28"/>
                  </a:cxn>
                  <a:cxn ang="0">
                    <a:pos x="41" y="22"/>
                  </a:cxn>
                  <a:cxn ang="0">
                    <a:pos x="21" y="16"/>
                  </a:cxn>
                  <a:cxn ang="0">
                    <a:pos x="0" y="10"/>
                  </a:cxn>
                  <a:cxn ang="0">
                    <a:pos x="6" y="0"/>
                  </a:cxn>
                  <a:cxn ang="0">
                    <a:pos x="27" y="2"/>
                  </a:cxn>
                  <a:cxn ang="0">
                    <a:pos x="46" y="6"/>
                  </a:cxn>
                  <a:cxn ang="0">
                    <a:pos x="64" y="10"/>
                  </a:cxn>
                  <a:cxn ang="0">
                    <a:pos x="85" y="14"/>
                  </a:cxn>
                  <a:cxn ang="0">
                    <a:pos x="104" y="16"/>
                  </a:cxn>
                  <a:cxn ang="0">
                    <a:pos x="123" y="18"/>
                  </a:cxn>
                  <a:cxn ang="0">
                    <a:pos x="144" y="20"/>
                  </a:cxn>
                  <a:cxn ang="0">
                    <a:pos x="164" y="18"/>
                  </a:cxn>
                </a:cxnLst>
                <a:rect l="0" t="0" r="r" b="b"/>
                <a:pathLst>
                  <a:path w="171" h="38">
                    <a:moveTo>
                      <a:pt x="164" y="18"/>
                    </a:moveTo>
                    <a:lnTo>
                      <a:pt x="167" y="22"/>
                    </a:lnTo>
                    <a:lnTo>
                      <a:pt x="169" y="24"/>
                    </a:lnTo>
                    <a:lnTo>
                      <a:pt x="171" y="28"/>
                    </a:lnTo>
                    <a:lnTo>
                      <a:pt x="171" y="32"/>
                    </a:lnTo>
                    <a:lnTo>
                      <a:pt x="148" y="36"/>
                    </a:lnTo>
                    <a:lnTo>
                      <a:pt x="127" y="38"/>
                    </a:lnTo>
                    <a:lnTo>
                      <a:pt x="104" y="38"/>
                    </a:lnTo>
                    <a:lnTo>
                      <a:pt x="83" y="34"/>
                    </a:lnTo>
                    <a:lnTo>
                      <a:pt x="62" y="28"/>
                    </a:lnTo>
                    <a:lnTo>
                      <a:pt x="41" y="22"/>
                    </a:lnTo>
                    <a:lnTo>
                      <a:pt x="21" y="16"/>
                    </a:lnTo>
                    <a:lnTo>
                      <a:pt x="0" y="10"/>
                    </a:lnTo>
                    <a:lnTo>
                      <a:pt x="6" y="0"/>
                    </a:lnTo>
                    <a:lnTo>
                      <a:pt x="27" y="2"/>
                    </a:lnTo>
                    <a:lnTo>
                      <a:pt x="46" y="6"/>
                    </a:lnTo>
                    <a:lnTo>
                      <a:pt x="64" y="10"/>
                    </a:lnTo>
                    <a:lnTo>
                      <a:pt x="85" y="14"/>
                    </a:lnTo>
                    <a:lnTo>
                      <a:pt x="104" y="16"/>
                    </a:lnTo>
                    <a:lnTo>
                      <a:pt x="123" y="18"/>
                    </a:lnTo>
                    <a:lnTo>
                      <a:pt x="144" y="20"/>
                    </a:lnTo>
                    <a:lnTo>
                      <a:pt x="164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3" name="Freeform 88"/>
              <p:cNvSpPr>
                <a:spLocks/>
              </p:cNvSpPr>
              <p:nvPr/>
            </p:nvSpPr>
            <p:spPr bwMode="auto">
              <a:xfrm>
                <a:off x="2415" y="1308"/>
                <a:ext cx="433" cy="441"/>
              </a:xfrm>
              <a:custGeom>
                <a:avLst/>
                <a:gdLst/>
                <a:ahLst/>
                <a:cxnLst>
                  <a:cxn ang="0">
                    <a:pos x="282" y="4"/>
                  </a:cxn>
                  <a:cxn ang="0">
                    <a:pos x="261" y="17"/>
                  </a:cxn>
                  <a:cxn ang="0">
                    <a:pos x="244" y="37"/>
                  </a:cxn>
                  <a:cxn ang="0">
                    <a:pos x="225" y="53"/>
                  </a:cxn>
                  <a:cxn ang="0">
                    <a:pos x="219" y="49"/>
                  </a:cxn>
                  <a:cxn ang="0">
                    <a:pos x="227" y="31"/>
                  </a:cxn>
                  <a:cxn ang="0">
                    <a:pos x="213" y="23"/>
                  </a:cxn>
                  <a:cxn ang="0">
                    <a:pos x="202" y="35"/>
                  </a:cxn>
                  <a:cxn ang="0">
                    <a:pos x="190" y="66"/>
                  </a:cxn>
                  <a:cxn ang="0">
                    <a:pos x="167" y="117"/>
                  </a:cxn>
                  <a:cxn ang="0">
                    <a:pos x="190" y="135"/>
                  </a:cxn>
                  <a:cxn ang="0">
                    <a:pos x="196" y="100"/>
                  </a:cxn>
                  <a:cxn ang="0">
                    <a:pos x="223" y="84"/>
                  </a:cxn>
                  <a:cxn ang="0">
                    <a:pos x="246" y="68"/>
                  </a:cxn>
                  <a:cxn ang="0">
                    <a:pos x="267" y="45"/>
                  </a:cxn>
                  <a:cxn ang="0">
                    <a:pos x="288" y="27"/>
                  </a:cxn>
                  <a:cxn ang="0">
                    <a:pos x="305" y="31"/>
                  </a:cxn>
                  <a:cxn ang="0">
                    <a:pos x="302" y="51"/>
                  </a:cxn>
                  <a:cxn ang="0">
                    <a:pos x="319" y="55"/>
                  </a:cxn>
                  <a:cxn ang="0">
                    <a:pos x="330" y="43"/>
                  </a:cxn>
                  <a:cxn ang="0">
                    <a:pos x="334" y="27"/>
                  </a:cxn>
                  <a:cxn ang="0">
                    <a:pos x="325" y="12"/>
                  </a:cxn>
                  <a:cxn ang="0">
                    <a:pos x="338" y="8"/>
                  </a:cxn>
                  <a:cxn ang="0">
                    <a:pos x="350" y="35"/>
                  </a:cxn>
                  <a:cxn ang="0">
                    <a:pos x="340" y="59"/>
                  </a:cxn>
                  <a:cxn ang="0">
                    <a:pos x="319" y="68"/>
                  </a:cxn>
                  <a:cxn ang="0">
                    <a:pos x="298" y="74"/>
                  </a:cxn>
                  <a:cxn ang="0">
                    <a:pos x="282" y="88"/>
                  </a:cxn>
                  <a:cxn ang="0">
                    <a:pos x="273" y="114"/>
                  </a:cxn>
                  <a:cxn ang="0">
                    <a:pos x="273" y="143"/>
                  </a:cxn>
                  <a:cxn ang="0">
                    <a:pos x="257" y="161"/>
                  </a:cxn>
                  <a:cxn ang="0">
                    <a:pos x="234" y="165"/>
                  </a:cxn>
                  <a:cxn ang="0">
                    <a:pos x="213" y="168"/>
                  </a:cxn>
                  <a:cxn ang="0">
                    <a:pos x="196" y="180"/>
                  </a:cxn>
                  <a:cxn ang="0">
                    <a:pos x="179" y="208"/>
                  </a:cxn>
                  <a:cxn ang="0">
                    <a:pos x="171" y="241"/>
                  </a:cxn>
                  <a:cxn ang="0">
                    <a:pos x="196" y="296"/>
                  </a:cxn>
                  <a:cxn ang="0">
                    <a:pos x="182" y="333"/>
                  </a:cxn>
                  <a:cxn ang="0">
                    <a:pos x="154" y="363"/>
                  </a:cxn>
                  <a:cxn ang="0">
                    <a:pos x="127" y="361"/>
                  </a:cxn>
                  <a:cxn ang="0">
                    <a:pos x="102" y="361"/>
                  </a:cxn>
                  <a:cxn ang="0">
                    <a:pos x="75" y="357"/>
                  </a:cxn>
                  <a:cxn ang="0">
                    <a:pos x="50" y="353"/>
                  </a:cxn>
                  <a:cxn ang="0">
                    <a:pos x="69" y="349"/>
                  </a:cxn>
                  <a:cxn ang="0">
                    <a:pos x="77" y="327"/>
                  </a:cxn>
                  <a:cxn ang="0">
                    <a:pos x="79" y="257"/>
                  </a:cxn>
                  <a:cxn ang="0">
                    <a:pos x="63" y="188"/>
                  </a:cxn>
                  <a:cxn ang="0">
                    <a:pos x="63" y="125"/>
                  </a:cxn>
                  <a:cxn ang="0">
                    <a:pos x="113" y="78"/>
                  </a:cxn>
                  <a:cxn ang="0">
                    <a:pos x="113" y="68"/>
                  </a:cxn>
                  <a:cxn ang="0">
                    <a:pos x="104" y="64"/>
                  </a:cxn>
                  <a:cxn ang="0">
                    <a:pos x="84" y="68"/>
                  </a:cxn>
                  <a:cxn ang="0">
                    <a:pos x="67" y="80"/>
                  </a:cxn>
                  <a:cxn ang="0">
                    <a:pos x="52" y="96"/>
                  </a:cxn>
                  <a:cxn ang="0">
                    <a:pos x="42" y="112"/>
                  </a:cxn>
                  <a:cxn ang="0">
                    <a:pos x="42" y="208"/>
                  </a:cxn>
                  <a:cxn ang="0">
                    <a:pos x="54" y="304"/>
                  </a:cxn>
                  <a:cxn ang="0">
                    <a:pos x="23" y="208"/>
                  </a:cxn>
                  <a:cxn ang="0">
                    <a:pos x="0" y="106"/>
                  </a:cxn>
                  <a:cxn ang="0">
                    <a:pos x="52" y="57"/>
                  </a:cxn>
                  <a:cxn ang="0">
                    <a:pos x="119" y="31"/>
                  </a:cxn>
                  <a:cxn ang="0">
                    <a:pos x="190" y="17"/>
                  </a:cxn>
                  <a:cxn ang="0">
                    <a:pos x="261" y="0"/>
                  </a:cxn>
                </a:cxnLst>
                <a:rect l="0" t="0" r="r" b="b"/>
                <a:pathLst>
                  <a:path w="350" h="363">
                    <a:moveTo>
                      <a:pt x="294" y="0"/>
                    </a:moveTo>
                    <a:lnTo>
                      <a:pt x="282" y="4"/>
                    </a:lnTo>
                    <a:lnTo>
                      <a:pt x="271" y="10"/>
                    </a:lnTo>
                    <a:lnTo>
                      <a:pt x="261" y="17"/>
                    </a:lnTo>
                    <a:lnTo>
                      <a:pt x="252" y="27"/>
                    </a:lnTo>
                    <a:lnTo>
                      <a:pt x="244" y="37"/>
                    </a:lnTo>
                    <a:lnTo>
                      <a:pt x="236" y="45"/>
                    </a:lnTo>
                    <a:lnTo>
                      <a:pt x="225" y="53"/>
                    </a:lnTo>
                    <a:lnTo>
                      <a:pt x="215" y="59"/>
                    </a:lnTo>
                    <a:lnTo>
                      <a:pt x="219" y="49"/>
                    </a:lnTo>
                    <a:lnTo>
                      <a:pt x="225" y="39"/>
                    </a:lnTo>
                    <a:lnTo>
                      <a:pt x="227" y="31"/>
                    </a:lnTo>
                    <a:lnTo>
                      <a:pt x="221" y="21"/>
                    </a:lnTo>
                    <a:lnTo>
                      <a:pt x="213" y="23"/>
                    </a:lnTo>
                    <a:lnTo>
                      <a:pt x="207" y="27"/>
                    </a:lnTo>
                    <a:lnTo>
                      <a:pt x="202" y="35"/>
                    </a:lnTo>
                    <a:lnTo>
                      <a:pt x="198" y="41"/>
                    </a:lnTo>
                    <a:lnTo>
                      <a:pt x="190" y="66"/>
                    </a:lnTo>
                    <a:lnTo>
                      <a:pt x="175" y="92"/>
                    </a:lnTo>
                    <a:lnTo>
                      <a:pt x="167" y="117"/>
                    </a:lnTo>
                    <a:lnTo>
                      <a:pt x="177" y="145"/>
                    </a:lnTo>
                    <a:lnTo>
                      <a:pt x="190" y="135"/>
                    </a:lnTo>
                    <a:lnTo>
                      <a:pt x="194" y="117"/>
                    </a:lnTo>
                    <a:lnTo>
                      <a:pt x="196" y="100"/>
                    </a:lnTo>
                    <a:lnTo>
                      <a:pt x="207" y="84"/>
                    </a:lnTo>
                    <a:lnTo>
                      <a:pt x="223" y="84"/>
                    </a:lnTo>
                    <a:lnTo>
                      <a:pt x="236" y="78"/>
                    </a:lnTo>
                    <a:lnTo>
                      <a:pt x="246" y="68"/>
                    </a:lnTo>
                    <a:lnTo>
                      <a:pt x="257" y="57"/>
                    </a:lnTo>
                    <a:lnTo>
                      <a:pt x="267" y="45"/>
                    </a:lnTo>
                    <a:lnTo>
                      <a:pt x="277" y="35"/>
                    </a:lnTo>
                    <a:lnTo>
                      <a:pt x="288" y="27"/>
                    </a:lnTo>
                    <a:lnTo>
                      <a:pt x="302" y="23"/>
                    </a:lnTo>
                    <a:lnTo>
                      <a:pt x="305" y="31"/>
                    </a:lnTo>
                    <a:lnTo>
                      <a:pt x="302" y="43"/>
                    </a:lnTo>
                    <a:lnTo>
                      <a:pt x="302" y="51"/>
                    </a:lnTo>
                    <a:lnTo>
                      <a:pt x="311" y="57"/>
                    </a:lnTo>
                    <a:lnTo>
                      <a:pt x="319" y="55"/>
                    </a:lnTo>
                    <a:lnTo>
                      <a:pt x="325" y="49"/>
                    </a:lnTo>
                    <a:lnTo>
                      <a:pt x="330" y="43"/>
                    </a:lnTo>
                    <a:lnTo>
                      <a:pt x="334" y="35"/>
                    </a:lnTo>
                    <a:lnTo>
                      <a:pt x="334" y="27"/>
                    </a:lnTo>
                    <a:lnTo>
                      <a:pt x="332" y="19"/>
                    </a:lnTo>
                    <a:lnTo>
                      <a:pt x="325" y="12"/>
                    </a:lnTo>
                    <a:lnTo>
                      <a:pt x="321" y="4"/>
                    </a:lnTo>
                    <a:lnTo>
                      <a:pt x="338" y="8"/>
                    </a:lnTo>
                    <a:lnTo>
                      <a:pt x="348" y="19"/>
                    </a:lnTo>
                    <a:lnTo>
                      <a:pt x="350" y="35"/>
                    </a:lnTo>
                    <a:lnTo>
                      <a:pt x="348" y="51"/>
                    </a:lnTo>
                    <a:lnTo>
                      <a:pt x="340" y="59"/>
                    </a:lnTo>
                    <a:lnTo>
                      <a:pt x="330" y="64"/>
                    </a:lnTo>
                    <a:lnTo>
                      <a:pt x="319" y="68"/>
                    </a:lnTo>
                    <a:lnTo>
                      <a:pt x="309" y="70"/>
                    </a:lnTo>
                    <a:lnTo>
                      <a:pt x="298" y="74"/>
                    </a:lnTo>
                    <a:lnTo>
                      <a:pt x="288" y="80"/>
                    </a:lnTo>
                    <a:lnTo>
                      <a:pt x="282" y="88"/>
                    </a:lnTo>
                    <a:lnTo>
                      <a:pt x="275" y="100"/>
                    </a:lnTo>
                    <a:lnTo>
                      <a:pt x="273" y="114"/>
                    </a:lnTo>
                    <a:lnTo>
                      <a:pt x="273" y="127"/>
                    </a:lnTo>
                    <a:lnTo>
                      <a:pt x="273" y="143"/>
                    </a:lnTo>
                    <a:lnTo>
                      <a:pt x="267" y="157"/>
                    </a:lnTo>
                    <a:lnTo>
                      <a:pt x="257" y="161"/>
                    </a:lnTo>
                    <a:lnTo>
                      <a:pt x="246" y="163"/>
                    </a:lnTo>
                    <a:lnTo>
                      <a:pt x="234" y="165"/>
                    </a:lnTo>
                    <a:lnTo>
                      <a:pt x="223" y="165"/>
                    </a:lnTo>
                    <a:lnTo>
                      <a:pt x="213" y="168"/>
                    </a:lnTo>
                    <a:lnTo>
                      <a:pt x="202" y="172"/>
                    </a:lnTo>
                    <a:lnTo>
                      <a:pt x="196" y="180"/>
                    </a:lnTo>
                    <a:lnTo>
                      <a:pt x="190" y="192"/>
                    </a:lnTo>
                    <a:lnTo>
                      <a:pt x="179" y="208"/>
                    </a:lnTo>
                    <a:lnTo>
                      <a:pt x="173" y="223"/>
                    </a:lnTo>
                    <a:lnTo>
                      <a:pt x="171" y="241"/>
                    </a:lnTo>
                    <a:lnTo>
                      <a:pt x="173" y="259"/>
                    </a:lnTo>
                    <a:lnTo>
                      <a:pt x="196" y="296"/>
                    </a:lnTo>
                    <a:lnTo>
                      <a:pt x="192" y="316"/>
                    </a:lnTo>
                    <a:lnTo>
                      <a:pt x="182" y="333"/>
                    </a:lnTo>
                    <a:lnTo>
                      <a:pt x="169" y="351"/>
                    </a:lnTo>
                    <a:lnTo>
                      <a:pt x="154" y="363"/>
                    </a:lnTo>
                    <a:lnTo>
                      <a:pt x="142" y="363"/>
                    </a:lnTo>
                    <a:lnTo>
                      <a:pt x="127" y="361"/>
                    </a:lnTo>
                    <a:lnTo>
                      <a:pt x="115" y="361"/>
                    </a:lnTo>
                    <a:lnTo>
                      <a:pt x="102" y="361"/>
                    </a:lnTo>
                    <a:lnTo>
                      <a:pt x="88" y="359"/>
                    </a:lnTo>
                    <a:lnTo>
                      <a:pt x="75" y="357"/>
                    </a:lnTo>
                    <a:lnTo>
                      <a:pt x="63" y="355"/>
                    </a:lnTo>
                    <a:lnTo>
                      <a:pt x="50" y="353"/>
                    </a:lnTo>
                    <a:lnTo>
                      <a:pt x="61" y="355"/>
                    </a:lnTo>
                    <a:lnTo>
                      <a:pt x="69" y="349"/>
                    </a:lnTo>
                    <a:lnTo>
                      <a:pt x="75" y="339"/>
                    </a:lnTo>
                    <a:lnTo>
                      <a:pt x="77" y="327"/>
                    </a:lnTo>
                    <a:lnTo>
                      <a:pt x="81" y="292"/>
                    </a:lnTo>
                    <a:lnTo>
                      <a:pt x="79" y="257"/>
                    </a:lnTo>
                    <a:lnTo>
                      <a:pt x="71" y="221"/>
                    </a:lnTo>
                    <a:lnTo>
                      <a:pt x="63" y="188"/>
                    </a:lnTo>
                    <a:lnTo>
                      <a:pt x="59" y="155"/>
                    </a:lnTo>
                    <a:lnTo>
                      <a:pt x="63" y="125"/>
                    </a:lnTo>
                    <a:lnTo>
                      <a:pt x="79" y="100"/>
                    </a:lnTo>
                    <a:lnTo>
                      <a:pt x="113" y="78"/>
                    </a:lnTo>
                    <a:lnTo>
                      <a:pt x="113" y="72"/>
                    </a:lnTo>
                    <a:lnTo>
                      <a:pt x="113" y="68"/>
                    </a:lnTo>
                    <a:lnTo>
                      <a:pt x="109" y="66"/>
                    </a:lnTo>
                    <a:lnTo>
                      <a:pt x="104" y="64"/>
                    </a:lnTo>
                    <a:lnTo>
                      <a:pt x="94" y="66"/>
                    </a:lnTo>
                    <a:lnTo>
                      <a:pt x="84" y="68"/>
                    </a:lnTo>
                    <a:lnTo>
                      <a:pt x="75" y="74"/>
                    </a:lnTo>
                    <a:lnTo>
                      <a:pt x="67" y="80"/>
                    </a:lnTo>
                    <a:lnTo>
                      <a:pt x="59" y="88"/>
                    </a:lnTo>
                    <a:lnTo>
                      <a:pt x="52" y="96"/>
                    </a:lnTo>
                    <a:lnTo>
                      <a:pt x="46" y="104"/>
                    </a:lnTo>
                    <a:lnTo>
                      <a:pt x="42" y="112"/>
                    </a:lnTo>
                    <a:lnTo>
                      <a:pt x="36" y="159"/>
                    </a:lnTo>
                    <a:lnTo>
                      <a:pt x="42" y="208"/>
                    </a:lnTo>
                    <a:lnTo>
                      <a:pt x="50" y="255"/>
                    </a:lnTo>
                    <a:lnTo>
                      <a:pt x="54" y="304"/>
                    </a:lnTo>
                    <a:lnTo>
                      <a:pt x="42" y="255"/>
                    </a:lnTo>
                    <a:lnTo>
                      <a:pt x="23" y="208"/>
                    </a:lnTo>
                    <a:lnTo>
                      <a:pt x="6" y="159"/>
                    </a:lnTo>
                    <a:lnTo>
                      <a:pt x="0" y="106"/>
                    </a:lnTo>
                    <a:lnTo>
                      <a:pt x="23" y="78"/>
                    </a:lnTo>
                    <a:lnTo>
                      <a:pt x="52" y="57"/>
                    </a:lnTo>
                    <a:lnTo>
                      <a:pt x="84" y="43"/>
                    </a:lnTo>
                    <a:lnTo>
                      <a:pt x="119" y="31"/>
                    </a:lnTo>
                    <a:lnTo>
                      <a:pt x="154" y="25"/>
                    </a:lnTo>
                    <a:lnTo>
                      <a:pt x="190" y="17"/>
                    </a:lnTo>
                    <a:lnTo>
                      <a:pt x="225" y="10"/>
                    </a:lnTo>
                    <a:lnTo>
                      <a:pt x="261" y="0"/>
                    </a:lnTo>
                    <a:lnTo>
                      <a:pt x="294" y="0"/>
                    </a:lnTo>
                    <a:close/>
                  </a:path>
                </a:pathLst>
              </a:custGeom>
              <a:solidFill>
                <a:srgbClr val="66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4" name="Freeform 89"/>
              <p:cNvSpPr>
                <a:spLocks/>
              </p:cNvSpPr>
              <p:nvPr/>
            </p:nvSpPr>
            <p:spPr bwMode="auto">
              <a:xfrm>
                <a:off x="2536" y="1393"/>
                <a:ext cx="83" cy="337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7" y="12"/>
                  </a:cxn>
                  <a:cxn ang="0">
                    <a:pos x="61" y="16"/>
                  </a:cxn>
                  <a:cxn ang="0">
                    <a:pos x="52" y="22"/>
                  </a:cxn>
                  <a:cxn ang="0">
                    <a:pos x="48" y="28"/>
                  </a:cxn>
                  <a:cxn ang="0">
                    <a:pos x="23" y="85"/>
                  </a:cxn>
                  <a:cxn ang="0">
                    <a:pos x="21" y="146"/>
                  </a:cxn>
                  <a:cxn ang="0">
                    <a:pos x="25" y="208"/>
                  </a:cxn>
                  <a:cxn ang="0">
                    <a:pos x="21" y="269"/>
                  </a:cxn>
                  <a:cxn ang="0">
                    <a:pos x="19" y="273"/>
                  </a:cxn>
                  <a:cxn ang="0">
                    <a:pos x="15" y="275"/>
                  </a:cxn>
                  <a:cxn ang="0">
                    <a:pos x="11" y="277"/>
                  </a:cxn>
                  <a:cxn ang="0">
                    <a:pos x="6" y="277"/>
                  </a:cxn>
                  <a:cxn ang="0">
                    <a:pos x="0" y="271"/>
                  </a:cxn>
                  <a:cxn ang="0">
                    <a:pos x="2" y="234"/>
                  </a:cxn>
                  <a:cxn ang="0">
                    <a:pos x="2" y="197"/>
                  </a:cxn>
                  <a:cxn ang="0">
                    <a:pos x="0" y="157"/>
                  </a:cxn>
                  <a:cxn ang="0">
                    <a:pos x="0" y="120"/>
                  </a:cxn>
                  <a:cxn ang="0">
                    <a:pos x="4" y="85"/>
                  </a:cxn>
                  <a:cxn ang="0">
                    <a:pos x="13" y="51"/>
                  </a:cxn>
                  <a:cxn ang="0">
                    <a:pos x="33" y="24"/>
                  </a:cxn>
                  <a:cxn ang="0">
                    <a:pos x="63" y="0"/>
                  </a:cxn>
                  <a:cxn ang="0">
                    <a:pos x="67" y="2"/>
                  </a:cxn>
                </a:cxnLst>
                <a:rect l="0" t="0" r="r" b="b"/>
                <a:pathLst>
                  <a:path w="67" h="277">
                    <a:moveTo>
                      <a:pt x="67" y="2"/>
                    </a:moveTo>
                    <a:lnTo>
                      <a:pt x="67" y="12"/>
                    </a:lnTo>
                    <a:lnTo>
                      <a:pt x="61" y="16"/>
                    </a:lnTo>
                    <a:lnTo>
                      <a:pt x="52" y="22"/>
                    </a:lnTo>
                    <a:lnTo>
                      <a:pt x="48" y="28"/>
                    </a:lnTo>
                    <a:lnTo>
                      <a:pt x="23" y="85"/>
                    </a:lnTo>
                    <a:lnTo>
                      <a:pt x="21" y="146"/>
                    </a:lnTo>
                    <a:lnTo>
                      <a:pt x="25" y="208"/>
                    </a:lnTo>
                    <a:lnTo>
                      <a:pt x="21" y="269"/>
                    </a:lnTo>
                    <a:lnTo>
                      <a:pt x="19" y="273"/>
                    </a:lnTo>
                    <a:lnTo>
                      <a:pt x="15" y="275"/>
                    </a:lnTo>
                    <a:lnTo>
                      <a:pt x="11" y="277"/>
                    </a:lnTo>
                    <a:lnTo>
                      <a:pt x="6" y="277"/>
                    </a:lnTo>
                    <a:lnTo>
                      <a:pt x="0" y="271"/>
                    </a:lnTo>
                    <a:lnTo>
                      <a:pt x="2" y="234"/>
                    </a:lnTo>
                    <a:lnTo>
                      <a:pt x="2" y="197"/>
                    </a:lnTo>
                    <a:lnTo>
                      <a:pt x="0" y="157"/>
                    </a:lnTo>
                    <a:lnTo>
                      <a:pt x="0" y="120"/>
                    </a:lnTo>
                    <a:lnTo>
                      <a:pt x="4" y="85"/>
                    </a:lnTo>
                    <a:lnTo>
                      <a:pt x="13" y="51"/>
                    </a:lnTo>
                    <a:lnTo>
                      <a:pt x="33" y="24"/>
                    </a:lnTo>
                    <a:lnTo>
                      <a:pt x="63" y="0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5" name="Freeform 90"/>
              <p:cNvSpPr>
                <a:spLocks/>
              </p:cNvSpPr>
              <p:nvPr/>
            </p:nvSpPr>
            <p:spPr bwMode="auto">
              <a:xfrm>
                <a:off x="4532" y="1393"/>
                <a:ext cx="176" cy="34"/>
              </a:xfrm>
              <a:custGeom>
                <a:avLst/>
                <a:gdLst/>
                <a:ahLst/>
                <a:cxnLst>
                  <a:cxn ang="0">
                    <a:pos x="135" y="10"/>
                  </a:cxn>
                  <a:cxn ang="0">
                    <a:pos x="137" y="14"/>
                  </a:cxn>
                  <a:cxn ang="0">
                    <a:pos x="139" y="18"/>
                  </a:cxn>
                  <a:cxn ang="0">
                    <a:pos x="142" y="24"/>
                  </a:cxn>
                  <a:cxn ang="0">
                    <a:pos x="139" y="28"/>
                  </a:cxn>
                  <a:cxn ang="0">
                    <a:pos x="121" y="28"/>
                  </a:cxn>
                  <a:cxn ang="0">
                    <a:pos x="102" y="28"/>
                  </a:cxn>
                  <a:cxn ang="0">
                    <a:pos x="85" y="28"/>
                  </a:cxn>
                  <a:cxn ang="0">
                    <a:pos x="67" y="26"/>
                  </a:cxn>
                  <a:cxn ang="0">
                    <a:pos x="50" y="22"/>
                  </a:cxn>
                  <a:cxn ang="0">
                    <a:pos x="33" y="20"/>
                  </a:cxn>
                  <a:cxn ang="0">
                    <a:pos x="16" y="18"/>
                  </a:cxn>
                  <a:cxn ang="0">
                    <a:pos x="0" y="14"/>
                  </a:cxn>
                  <a:cxn ang="0">
                    <a:pos x="6" y="0"/>
                  </a:cxn>
                  <a:cxn ang="0">
                    <a:pos x="23" y="2"/>
                  </a:cxn>
                  <a:cxn ang="0">
                    <a:pos x="37" y="4"/>
                  </a:cxn>
                  <a:cxn ang="0">
                    <a:pos x="54" y="4"/>
                  </a:cxn>
                  <a:cxn ang="0">
                    <a:pos x="71" y="6"/>
                  </a:cxn>
                  <a:cxn ang="0">
                    <a:pos x="85" y="6"/>
                  </a:cxn>
                  <a:cxn ang="0">
                    <a:pos x="102" y="8"/>
                  </a:cxn>
                  <a:cxn ang="0">
                    <a:pos x="119" y="8"/>
                  </a:cxn>
                  <a:cxn ang="0">
                    <a:pos x="135" y="10"/>
                  </a:cxn>
                </a:cxnLst>
                <a:rect l="0" t="0" r="r" b="b"/>
                <a:pathLst>
                  <a:path w="142" h="28">
                    <a:moveTo>
                      <a:pt x="135" y="10"/>
                    </a:moveTo>
                    <a:lnTo>
                      <a:pt x="137" y="14"/>
                    </a:lnTo>
                    <a:lnTo>
                      <a:pt x="139" y="18"/>
                    </a:lnTo>
                    <a:lnTo>
                      <a:pt x="142" y="24"/>
                    </a:lnTo>
                    <a:lnTo>
                      <a:pt x="139" y="28"/>
                    </a:lnTo>
                    <a:lnTo>
                      <a:pt x="121" y="28"/>
                    </a:lnTo>
                    <a:lnTo>
                      <a:pt x="102" y="28"/>
                    </a:lnTo>
                    <a:lnTo>
                      <a:pt x="85" y="28"/>
                    </a:lnTo>
                    <a:lnTo>
                      <a:pt x="67" y="26"/>
                    </a:lnTo>
                    <a:lnTo>
                      <a:pt x="50" y="22"/>
                    </a:lnTo>
                    <a:lnTo>
                      <a:pt x="33" y="20"/>
                    </a:lnTo>
                    <a:lnTo>
                      <a:pt x="16" y="18"/>
                    </a:lnTo>
                    <a:lnTo>
                      <a:pt x="0" y="14"/>
                    </a:lnTo>
                    <a:lnTo>
                      <a:pt x="6" y="0"/>
                    </a:lnTo>
                    <a:lnTo>
                      <a:pt x="23" y="2"/>
                    </a:lnTo>
                    <a:lnTo>
                      <a:pt x="37" y="4"/>
                    </a:lnTo>
                    <a:lnTo>
                      <a:pt x="54" y="4"/>
                    </a:lnTo>
                    <a:lnTo>
                      <a:pt x="71" y="6"/>
                    </a:lnTo>
                    <a:lnTo>
                      <a:pt x="85" y="6"/>
                    </a:lnTo>
                    <a:lnTo>
                      <a:pt x="102" y="8"/>
                    </a:lnTo>
                    <a:lnTo>
                      <a:pt x="119" y="8"/>
                    </a:lnTo>
                    <a:lnTo>
                      <a:pt x="13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6" name="Freeform 91"/>
              <p:cNvSpPr>
                <a:spLocks/>
              </p:cNvSpPr>
              <p:nvPr/>
            </p:nvSpPr>
            <p:spPr bwMode="auto">
              <a:xfrm>
                <a:off x="2663" y="1444"/>
                <a:ext cx="168" cy="333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21" y="27"/>
                  </a:cxn>
                  <a:cxn ang="0">
                    <a:pos x="121" y="56"/>
                  </a:cxn>
                  <a:cxn ang="0">
                    <a:pos x="125" y="84"/>
                  </a:cxn>
                  <a:cxn ang="0">
                    <a:pos x="136" y="109"/>
                  </a:cxn>
                  <a:cxn ang="0">
                    <a:pos x="130" y="133"/>
                  </a:cxn>
                  <a:cxn ang="0">
                    <a:pos x="123" y="156"/>
                  </a:cxn>
                  <a:cxn ang="0">
                    <a:pos x="115" y="180"/>
                  </a:cxn>
                  <a:cxn ang="0">
                    <a:pos x="105" y="202"/>
                  </a:cxn>
                  <a:cxn ang="0">
                    <a:pos x="92" y="223"/>
                  </a:cxn>
                  <a:cxn ang="0">
                    <a:pos x="75" y="243"/>
                  </a:cxn>
                  <a:cxn ang="0">
                    <a:pos x="57" y="260"/>
                  </a:cxn>
                  <a:cxn ang="0">
                    <a:pos x="34" y="274"/>
                  </a:cxn>
                  <a:cxn ang="0">
                    <a:pos x="0" y="257"/>
                  </a:cxn>
                  <a:cxn ang="0">
                    <a:pos x="4" y="243"/>
                  </a:cxn>
                  <a:cxn ang="0">
                    <a:pos x="11" y="229"/>
                  </a:cxn>
                  <a:cxn ang="0">
                    <a:pos x="19" y="215"/>
                  </a:cxn>
                  <a:cxn ang="0">
                    <a:pos x="27" y="202"/>
                  </a:cxn>
                  <a:cxn ang="0">
                    <a:pos x="34" y="188"/>
                  </a:cxn>
                  <a:cxn ang="0">
                    <a:pos x="34" y="174"/>
                  </a:cxn>
                  <a:cxn ang="0">
                    <a:pos x="29" y="160"/>
                  </a:cxn>
                  <a:cxn ang="0">
                    <a:pos x="15" y="147"/>
                  </a:cxn>
                  <a:cxn ang="0">
                    <a:pos x="17" y="125"/>
                  </a:cxn>
                  <a:cxn ang="0">
                    <a:pos x="23" y="105"/>
                  </a:cxn>
                  <a:cxn ang="0">
                    <a:pos x="32" y="90"/>
                  </a:cxn>
                  <a:cxn ang="0">
                    <a:pos x="48" y="76"/>
                  </a:cxn>
                  <a:cxn ang="0">
                    <a:pos x="50" y="82"/>
                  </a:cxn>
                  <a:cxn ang="0">
                    <a:pos x="54" y="86"/>
                  </a:cxn>
                  <a:cxn ang="0">
                    <a:pos x="61" y="90"/>
                  </a:cxn>
                  <a:cxn ang="0">
                    <a:pos x="65" y="94"/>
                  </a:cxn>
                  <a:cxn ang="0">
                    <a:pos x="80" y="84"/>
                  </a:cxn>
                  <a:cxn ang="0">
                    <a:pos x="88" y="66"/>
                  </a:cxn>
                  <a:cxn ang="0">
                    <a:pos x="96" y="49"/>
                  </a:cxn>
                  <a:cxn ang="0">
                    <a:pos x="105" y="31"/>
                  </a:cxn>
                  <a:cxn ang="0">
                    <a:pos x="105" y="19"/>
                  </a:cxn>
                  <a:cxn ang="0">
                    <a:pos x="107" y="7"/>
                  </a:cxn>
                  <a:cxn ang="0">
                    <a:pos x="113" y="0"/>
                  </a:cxn>
                  <a:cxn ang="0">
                    <a:pos x="123" y="0"/>
                  </a:cxn>
                </a:cxnLst>
                <a:rect l="0" t="0" r="r" b="b"/>
                <a:pathLst>
                  <a:path w="136" h="274">
                    <a:moveTo>
                      <a:pt x="123" y="0"/>
                    </a:moveTo>
                    <a:lnTo>
                      <a:pt x="121" y="27"/>
                    </a:lnTo>
                    <a:lnTo>
                      <a:pt x="121" y="56"/>
                    </a:lnTo>
                    <a:lnTo>
                      <a:pt x="125" y="84"/>
                    </a:lnTo>
                    <a:lnTo>
                      <a:pt x="136" y="109"/>
                    </a:lnTo>
                    <a:lnTo>
                      <a:pt x="130" y="133"/>
                    </a:lnTo>
                    <a:lnTo>
                      <a:pt x="123" y="156"/>
                    </a:lnTo>
                    <a:lnTo>
                      <a:pt x="115" y="180"/>
                    </a:lnTo>
                    <a:lnTo>
                      <a:pt x="105" y="202"/>
                    </a:lnTo>
                    <a:lnTo>
                      <a:pt x="92" y="223"/>
                    </a:lnTo>
                    <a:lnTo>
                      <a:pt x="75" y="243"/>
                    </a:lnTo>
                    <a:lnTo>
                      <a:pt x="57" y="260"/>
                    </a:lnTo>
                    <a:lnTo>
                      <a:pt x="34" y="274"/>
                    </a:lnTo>
                    <a:lnTo>
                      <a:pt x="0" y="257"/>
                    </a:lnTo>
                    <a:lnTo>
                      <a:pt x="4" y="243"/>
                    </a:lnTo>
                    <a:lnTo>
                      <a:pt x="11" y="229"/>
                    </a:lnTo>
                    <a:lnTo>
                      <a:pt x="19" y="215"/>
                    </a:lnTo>
                    <a:lnTo>
                      <a:pt x="27" y="202"/>
                    </a:lnTo>
                    <a:lnTo>
                      <a:pt x="34" y="188"/>
                    </a:lnTo>
                    <a:lnTo>
                      <a:pt x="34" y="174"/>
                    </a:lnTo>
                    <a:lnTo>
                      <a:pt x="29" y="160"/>
                    </a:lnTo>
                    <a:lnTo>
                      <a:pt x="15" y="147"/>
                    </a:lnTo>
                    <a:lnTo>
                      <a:pt x="17" y="125"/>
                    </a:lnTo>
                    <a:lnTo>
                      <a:pt x="23" y="105"/>
                    </a:lnTo>
                    <a:lnTo>
                      <a:pt x="32" y="90"/>
                    </a:lnTo>
                    <a:lnTo>
                      <a:pt x="48" y="76"/>
                    </a:lnTo>
                    <a:lnTo>
                      <a:pt x="50" y="82"/>
                    </a:lnTo>
                    <a:lnTo>
                      <a:pt x="54" y="86"/>
                    </a:lnTo>
                    <a:lnTo>
                      <a:pt x="61" y="90"/>
                    </a:lnTo>
                    <a:lnTo>
                      <a:pt x="65" y="94"/>
                    </a:lnTo>
                    <a:lnTo>
                      <a:pt x="80" y="84"/>
                    </a:lnTo>
                    <a:lnTo>
                      <a:pt x="88" y="66"/>
                    </a:lnTo>
                    <a:lnTo>
                      <a:pt x="96" y="49"/>
                    </a:lnTo>
                    <a:lnTo>
                      <a:pt x="105" y="31"/>
                    </a:lnTo>
                    <a:lnTo>
                      <a:pt x="105" y="19"/>
                    </a:lnTo>
                    <a:lnTo>
                      <a:pt x="107" y="7"/>
                    </a:lnTo>
                    <a:lnTo>
                      <a:pt x="113" y="0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D3A0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7" name="Freeform 92"/>
              <p:cNvSpPr>
                <a:spLocks/>
              </p:cNvSpPr>
              <p:nvPr/>
            </p:nvSpPr>
            <p:spPr bwMode="auto">
              <a:xfrm>
                <a:off x="4525" y="1522"/>
                <a:ext cx="139" cy="29"/>
              </a:xfrm>
              <a:custGeom>
                <a:avLst/>
                <a:gdLst/>
                <a:ahLst/>
                <a:cxnLst>
                  <a:cxn ang="0">
                    <a:pos x="110" y="6"/>
                  </a:cxn>
                  <a:cxn ang="0">
                    <a:pos x="112" y="10"/>
                  </a:cxn>
                  <a:cxn ang="0">
                    <a:pos x="112" y="16"/>
                  </a:cxn>
                  <a:cxn ang="0">
                    <a:pos x="110" y="22"/>
                  </a:cxn>
                  <a:cxn ang="0">
                    <a:pos x="110" y="24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14" y="2"/>
                  </a:cxn>
                  <a:cxn ang="0">
                    <a:pos x="27" y="0"/>
                  </a:cxn>
                  <a:cxn ang="0">
                    <a:pos x="41" y="2"/>
                  </a:cxn>
                  <a:cxn ang="0">
                    <a:pos x="54" y="4"/>
                  </a:cxn>
                  <a:cxn ang="0">
                    <a:pos x="68" y="6"/>
                  </a:cxn>
                  <a:cxn ang="0">
                    <a:pos x="81" y="8"/>
                  </a:cxn>
                  <a:cxn ang="0">
                    <a:pos x="95" y="8"/>
                  </a:cxn>
                  <a:cxn ang="0">
                    <a:pos x="110" y="6"/>
                  </a:cxn>
                </a:cxnLst>
                <a:rect l="0" t="0" r="r" b="b"/>
                <a:pathLst>
                  <a:path w="112" h="24">
                    <a:moveTo>
                      <a:pt x="110" y="6"/>
                    </a:moveTo>
                    <a:lnTo>
                      <a:pt x="112" y="10"/>
                    </a:lnTo>
                    <a:lnTo>
                      <a:pt x="112" y="16"/>
                    </a:lnTo>
                    <a:lnTo>
                      <a:pt x="110" y="22"/>
                    </a:lnTo>
                    <a:lnTo>
                      <a:pt x="110" y="24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14" y="2"/>
                    </a:lnTo>
                    <a:lnTo>
                      <a:pt x="27" y="0"/>
                    </a:lnTo>
                    <a:lnTo>
                      <a:pt x="41" y="2"/>
                    </a:lnTo>
                    <a:lnTo>
                      <a:pt x="54" y="4"/>
                    </a:lnTo>
                    <a:lnTo>
                      <a:pt x="68" y="6"/>
                    </a:lnTo>
                    <a:lnTo>
                      <a:pt x="81" y="8"/>
                    </a:lnTo>
                    <a:lnTo>
                      <a:pt x="95" y="8"/>
                    </a:lnTo>
                    <a:lnTo>
                      <a:pt x="11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8" name="Freeform 93"/>
              <p:cNvSpPr>
                <a:spLocks/>
              </p:cNvSpPr>
              <p:nvPr/>
            </p:nvSpPr>
            <p:spPr bwMode="auto">
              <a:xfrm>
                <a:off x="4530" y="1630"/>
                <a:ext cx="178" cy="33"/>
              </a:xfrm>
              <a:custGeom>
                <a:avLst/>
                <a:gdLst/>
                <a:ahLst/>
                <a:cxnLst>
                  <a:cxn ang="0">
                    <a:pos x="144" y="13"/>
                  </a:cxn>
                  <a:cxn ang="0">
                    <a:pos x="144" y="17"/>
                  </a:cxn>
                  <a:cxn ang="0">
                    <a:pos x="141" y="21"/>
                  </a:cxn>
                  <a:cxn ang="0">
                    <a:pos x="137" y="25"/>
                  </a:cxn>
                  <a:cxn ang="0">
                    <a:pos x="135" y="27"/>
                  </a:cxn>
                  <a:cxn ang="0">
                    <a:pos x="119" y="25"/>
                  </a:cxn>
                  <a:cxn ang="0">
                    <a:pos x="100" y="25"/>
                  </a:cxn>
                  <a:cxn ang="0">
                    <a:pos x="83" y="25"/>
                  </a:cxn>
                  <a:cxn ang="0">
                    <a:pos x="64" y="23"/>
                  </a:cxn>
                  <a:cxn ang="0">
                    <a:pos x="48" y="23"/>
                  </a:cxn>
                  <a:cxn ang="0">
                    <a:pos x="31" y="21"/>
                  </a:cxn>
                  <a:cxn ang="0">
                    <a:pos x="14" y="17"/>
                  </a:cxn>
                  <a:cxn ang="0">
                    <a:pos x="0" y="11"/>
                  </a:cxn>
                  <a:cxn ang="0">
                    <a:pos x="0" y="0"/>
                  </a:cxn>
                  <a:cxn ang="0">
                    <a:pos x="18" y="2"/>
                  </a:cxn>
                  <a:cxn ang="0">
                    <a:pos x="35" y="3"/>
                  </a:cxn>
                  <a:cxn ang="0">
                    <a:pos x="54" y="3"/>
                  </a:cxn>
                  <a:cxn ang="0">
                    <a:pos x="75" y="3"/>
                  </a:cxn>
                  <a:cxn ang="0">
                    <a:pos x="94" y="5"/>
                  </a:cxn>
                  <a:cxn ang="0">
                    <a:pos x="110" y="7"/>
                  </a:cxn>
                  <a:cxn ang="0">
                    <a:pos x="127" y="9"/>
                  </a:cxn>
                  <a:cxn ang="0">
                    <a:pos x="144" y="13"/>
                  </a:cxn>
                </a:cxnLst>
                <a:rect l="0" t="0" r="r" b="b"/>
                <a:pathLst>
                  <a:path w="144" h="27">
                    <a:moveTo>
                      <a:pt x="144" y="13"/>
                    </a:moveTo>
                    <a:lnTo>
                      <a:pt x="144" y="17"/>
                    </a:lnTo>
                    <a:lnTo>
                      <a:pt x="141" y="21"/>
                    </a:lnTo>
                    <a:lnTo>
                      <a:pt x="137" y="25"/>
                    </a:lnTo>
                    <a:lnTo>
                      <a:pt x="135" y="27"/>
                    </a:lnTo>
                    <a:lnTo>
                      <a:pt x="119" y="25"/>
                    </a:lnTo>
                    <a:lnTo>
                      <a:pt x="100" y="25"/>
                    </a:lnTo>
                    <a:lnTo>
                      <a:pt x="83" y="25"/>
                    </a:lnTo>
                    <a:lnTo>
                      <a:pt x="64" y="23"/>
                    </a:lnTo>
                    <a:lnTo>
                      <a:pt x="48" y="23"/>
                    </a:lnTo>
                    <a:lnTo>
                      <a:pt x="31" y="21"/>
                    </a:lnTo>
                    <a:lnTo>
                      <a:pt x="14" y="17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3"/>
                    </a:lnTo>
                    <a:lnTo>
                      <a:pt x="54" y="3"/>
                    </a:lnTo>
                    <a:lnTo>
                      <a:pt x="75" y="3"/>
                    </a:lnTo>
                    <a:lnTo>
                      <a:pt x="94" y="5"/>
                    </a:lnTo>
                    <a:lnTo>
                      <a:pt x="110" y="7"/>
                    </a:lnTo>
                    <a:lnTo>
                      <a:pt x="127" y="9"/>
                    </a:lnTo>
                    <a:lnTo>
                      <a:pt x="14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79" name="Freeform 94"/>
              <p:cNvSpPr>
                <a:spLocks/>
              </p:cNvSpPr>
              <p:nvPr/>
            </p:nvSpPr>
            <p:spPr bwMode="auto">
              <a:xfrm>
                <a:off x="1267" y="1630"/>
                <a:ext cx="169" cy="92"/>
              </a:xfrm>
              <a:custGeom>
                <a:avLst/>
                <a:gdLst/>
                <a:ahLst/>
                <a:cxnLst>
                  <a:cxn ang="0">
                    <a:pos x="136" y="27"/>
                  </a:cxn>
                  <a:cxn ang="0">
                    <a:pos x="136" y="76"/>
                  </a:cxn>
                  <a:cxn ang="0">
                    <a:pos x="130" y="68"/>
                  </a:cxn>
                  <a:cxn ang="0">
                    <a:pos x="123" y="62"/>
                  </a:cxn>
                  <a:cxn ang="0">
                    <a:pos x="117" y="53"/>
                  </a:cxn>
                  <a:cxn ang="0">
                    <a:pos x="111" y="37"/>
                  </a:cxn>
                  <a:cxn ang="0">
                    <a:pos x="107" y="35"/>
                  </a:cxn>
                  <a:cxn ang="0">
                    <a:pos x="103" y="33"/>
                  </a:cxn>
                  <a:cxn ang="0">
                    <a:pos x="100" y="31"/>
                  </a:cxn>
                  <a:cxn ang="0">
                    <a:pos x="98" y="33"/>
                  </a:cxn>
                  <a:cxn ang="0">
                    <a:pos x="94" y="45"/>
                  </a:cxn>
                  <a:cxn ang="0">
                    <a:pos x="82" y="51"/>
                  </a:cxn>
                  <a:cxn ang="0">
                    <a:pos x="65" y="54"/>
                  </a:cxn>
                  <a:cxn ang="0">
                    <a:pos x="53" y="60"/>
                  </a:cxn>
                  <a:cxn ang="0">
                    <a:pos x="32" y="56"/>
                  </a:cxn>
                  <a:cxn ang="0">
                    <a:pos x="17" y="51"/>
                  </a:cxn>
                  <a:cxn ang="0">
                    <a:pos x="9" y="43"/>
                  </a:cxn>
                  <a:cxn ang="0">
                    <a:pos x="2" y="33"/>
                  </a:cxn>
                  <a:cxn ang="0">
                    <a:pos x="0" y="27"/>
                  </a:cxn>
                  <a:cxn ang="0">
                    <a:pos x="0" y="19"/>
                  </a:cxn>
                  <a:cxn ang="0">
                    <a:pos x="2" y="15"/>
                  </a:cxn>
                  <a:cxn ang="0">
                    <a:pos x="2" y="13"/>
                  </a:cxn>
                  <a:cxn ang="0">
                    <a:pos x="19" y="13"/>
                  </a:cxn>
                  <a:cxn ang="0">
                    <a:pos x="36" y="9"/>
                  </a:cxn>
                  <a:cxn ang="0">
                    <a:pos x="55" y="5"/>
                  </a:cxn>
                  <a:cxn ang="0">
                    <a:pos x="73" y="2"/>
                  </a:cxn>
                  <a:cxn ang="0">
                    <a:pos x="92" y="0"/>
                  </a:cxn>
                  <a:cxn ang="0">
                    <a:pos x="109" y="2"/>
                  </a:cxn>
                  <a:cxn ang="0">
                    <a:pos x="123" y="11"/>
                  </a:cxn>
                  <a:cxn ang="0">
                    <a:pos x="136" y="27"/>
                  </a:cxn>
                </a:cxnLst>
                <a:rect l="0" t="0" r="r" b="b"/>
                <a:pathLst>
                  <a:path w="136" h="76">
                    <a:moveTo>
                      <a:pt x="136" y="27"/>
                    </a:moveTo>
                    <a:lnTo>
                      <a:pt x="136" y="76"/>
                    </a:lnTo>
                    <a:lnTo>
                      <a:pt x="130" y="68"/>
                    </a:lnTo>
                    <a:lnTo>
                      <a:pt x="123" y="62"/>
                    </a:lnTo>
                    <a:lnTo>
                      <a:pt x="117" y="53"/>
                    </a:lnTo>
                    <a:lnTo>
                      <a:pt x="111" y="37"/>
                    </a:lnTo>
                    <a:lnTo>
                      <a:pt x="107" y="35"/>
                    </a:lnTo>
                    <a:lnTo>
                      <a:pt x="103" y="33"/>
                    </a:lnTo>
                    <a:lnTo>
                      <a:pt x="100" y="31"/>
                    </a:lnTo>
                    <a:lnTo>
                      <a:pt x="98" y="33"/>
                    </a:lnTo>
                    <a:lnTo>
                      <a:pt x="94" y="45"/>
                    </a:lnTo>
                    <a:lnTo>
                      <a:pt x="82" y="51"/>
                    </a:lnTo>
                    <a:lnTo>
                      <a:pt x="65" y="54"/>
                    </a:lnTo>
                    <a:lnTo>
                      <a:pt x="53" y="60"/>
                    </a:lnTo>
                    <a:lnTo>
                      <a:pt x="32" y="56"/>
                    </a:lnTo>
                    <a:lnTo>
                      <a:pt x="17" y="51"/>
                    </a:lnTo>
                    <a:lnTo>
                      <a:pt x="9" y="43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19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19" y="13"/>
                    </a:lnTo>
                    <a:lnTo>
                      <a:pt x="36" y="9"/>
                    </a:lnTo>
                    <a:lnTo>
                      <a:pt x="55" y="5"/>
                    </a:lnTo>
                    <a:lnTo>
                      <a:pt x="73" y="2"/>
                    </a:lnTo>
                    <a:lnTo>
                      <a:pt x="92" y="0"/>
                    </a:lnTo>
                    <a:lnTo>
                      <a:pt x="109" y="2"/>
                    </a:lnTo>
                    <a:lnTo>
                      <a:pt x="123" y="11"/>
                    </a:lnTo>
                    <a:lnTo>
                      <a:pt x="136" y="27"/>
                    </a:lnTo>
                    <a:close/>
                  </a:path>
                </a:pathLst>
              </a:custGeom>
              <a:solidFill>
                <a:srgbClr val="CC99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0" name="Freeform 95"/>
              <p:cNvSpPr>
                <a:spLocks/>
              </p:cNvSpPr>
              <p:nvPr/>
            </p:nvSpPr>
            <p:spPr bwMode="auto">
              <a:xfrm>
                <a:off x="3924" y="1749"/>
                <a:ext cx="145" cy="533"/>
              </a:xfrm>
              <a:custGeom>
                <a:avLst/>
                <a:gdLst/>
                <a:ahLst/>
                <a:cxnLst>
                  <a:cxn ang="0">
                    <a:pos x="117" y="86"/>
                  </a:cxn>
                  <a:cxn ang="0">
                    <a:pos x="108" y="127"/>
                  </a:cxn>
                  <a:cxn ang="0">
                    <a:pos x="96" y="166"/>
                  </a:cxn>
                  <a:cxn ang="0">
                    <a:pos x="83" y="208"/>
                  </a:cxn>
                  <a:cxn ang="0">
                    <a:pos x="77" y="249"/>
                  </a:cxn>
                  <a:cxn ang="0">
                    <a:pos x="79" y="274"/>
                  </a:cxn>
                  <a:cxn ang="0">
                    <a:pos x="83" y="300"/>
                  </a:cxn>
                  <a:cxn ang="0">
                    <a:pos x="83" y="327"/>
                  </a:cxn>
                  <a:cxn ang="0">
                    <a:pos x="81" y="355"/>
                  </a:cxn>
                  <a:cxn ang="0">
                    <a:pos x="75" y="378"/>
                  </a:cxn>
                  <a:cxn ang="0">
                    <a:pos x="66" y="402"/>
                  </a:cxn>
                  <a:cxn ang="0">
                    <a:pos x="50" y="421"/>
                  </a:cxn>
                  <a:cxn ang="0">
                    <a:pos x="29" y="437"/>
                  </a:cxn>
                  <a:cxn ang="0">
                    <a:pos x="23" y="439"/>
                  </a:cxn>
                  <a:cxn ang="0">
                    <a:pos x="14" y="439"/>
                  </a:cxn>
                  <a:cxn ang="0">
                    <a:pos x="8" y="439"/>
                  </a:cxn>
                  <a:cxn ang="0">
                    <a:pos x="0" y="439"/>
                  </a:cxn>
                  <a:cxn ang="0">
                    <a:pos x="33" y="392"/>
                  </a:cxn>
                  <a:cxn ang="0">
                    <a:pos x="54" y="341"/>
                  </a:cxn>
                  <a:cxn ang="0">
                    <a:pos x="62" y="286"/>
                  </a:cxn>
                  <a:cxn ang="0">
                    <a:pos x="64" y="229"/>
                  </a:cxn>
                  <a:cxn ang="0">
                    <a:pos x="60" y="172"/>
                  </a:cxn>
                  <a:cxn ang="0">
                    <a:pos x="56" y="113"/>
                  </a:cxn>
                  <a:cxn ang="0">
                    <a:pos x="54" y="55"/>
                  </a:cxn>
                  <a:cxn ang="0">
                    <a:pos x="56" y="0"/>
                  </a:cxn>
                  <a:cxn ang="0">
                    <a:pos x="83" y="11"/>
                  </a:cxn>
                  <a:cxn ang="0">
                    <a:pos x="100" y="33"/>
                  </a:cxn>
                  <a:cxn ang="0">
                    <a:pos x="110" y="60"/>
                  </a:cxn>
                  <a:cxn ang="0">
                    <a:pos x="117" y="86"/>
                  </a:cxn>
                </a:cxnLst>
                <a:rect l="0" t="0" r="r" b="b"/>
                <a:pathLst>
                  <a:path w="117" h="439">
                    <a:moveTo>
                      <a:pt x="117" y="86"/>
                    </a:moveTo>
                    <a:lnTo>
                      <a:pt x="108" y="127"/>
                    </a:lnTo>
                    <a:lnTo>
                      <a:pt x="96" y="166"/>
                    </a:lnTo>
                    <a:lnTo>
                      <a:pt x="83" y="208"/>
                    </a:lnTo>
                    <a:lnTo>
                      <a:pt x="77" y="249"/>
                    </a:lnTo>
                    <a:lnTo>
                      <a:pt x="79" y="274"/>
                    </a:lnTo>
                    <a:lnTo>
                      <a:pt x="83" y="300"/>
                    </a:lnTo>
                    <a:lnTo>
                      <a:pt x="83" y="327"/>
                    </a:lnTo>
                    <a:lnTo>
                      <a:pt x="81" y="355"/>
                    </a:lnTo>
                    <a:lnTo>
                      <a:pt x="75" y="378"/>
                    </a:lnTo>
                    <a:lnTo>
                      <a:pt x="66" y="402"/>
                    </a:lnTo>
                    <a:lnTo>
                      <a:pt x="50" y="421"/>
                    </a:lnTo>
                    <a:lnTo>
                      <a:pt x="29" y="437"/>
                    </a:lnTo>
                    <a:lnTo>
                      <a:pt x="23" y="439"/>
                    </a:lnTo>
                    <a:lnTo>
                      <a:pt x="14" y="439"/>
                    </a:lnTo>
                    <a:lnTo>
                      <a:pt x="8" y="439"/>
                    </a:lnTo>
                    <a:lnTo>
                      <a:pt x="0" y="439"/>
                    </a:lnTo>
                    <a:lnTo>
                      <a:pt x="33" y="392"/>
                    </a:lnTo>
                    <a:lnTo>
                      <a:pt x="54" y="341"/>
                    </a:lnTo>
                    <a:lnTo>
                      <a:pt x="62" y="286"/>
                    </a:lnTo>
                    <a:lnTo>
                      <a:pt x="64" y="229"/>
                    </a:lnTo>
                    <a:lnTo>
                      <a:pt x="60" y="172"/>
                    </a:lnTo>
                    <a:lnTo>
                      <a:pt x="56" y="113"/>
                    </a:lnTo>
                    <a:lnTo>
                      <a:pt x="54" y="55"/>
                    </a:lnTo>
                    <a:lnTo>
                      <a:pt x="56" y="0"/>
                    </a:lnTo>
                    <a:lnTo>
                      <a:pt x="83" y="11"/>
                    </a:lnTo>
                    <a:lnTo>
                      <a:pt x="100" y="33"/>
                    </a:lnTo>
                    <a:lnTo>
                      <a:pt x="110" y="60"/>
                    </a:lnTo>
                    <a:lnTo>
                      <a:pt x="117" y="86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1" name="Freeform 96"/>
              <p:cNvSpPr>
                <a:spLocks/>
              </p:cNvSpPr>
              <p:nvPr/>
            </p:nvSpPr>
            <p:spPr bwMode="auto">
              <a:xfrm>
                <a:off x="2139" y="1767"/>
                <a:ext cx="1037" cy="1116"/>
              </a:xfrm>
              <a:custGeom>
                <a:avLst/>
                <a:gdLst/>
                <a:ahLst/>
                <a:cxnLst>
                  <a:cxn ang="0">
                    <a:pos x="405" y="34"/>
                  </a:cxn>
                  <a:cxn ang="0">
                    <a:pos x="377" y="32"/>
                  </a:cxn>
                  <a:cxn ang="0">
                    <a:pos x="354" y="40"/>
                  </a:cxn>
                  <a:cxn ang="0">
                    <a:pos x="382" y="67"/>
                  </a:cxn>
                  <a:cxn ang="0">
                    <a:pos x="427" y="67"/>
                  </a:cxn>
                  <a:cxn ang="0">
                    <a:pos x="480" y="94"/>
                  </a:cxn>
                  <a:cxn ang="0">
                    <a:pos x="550" y="169"/>
                  </a:cxn>
                  <a:cxn ang="0">
                    <a:pos x="601" y="253"/>
                  </a:cxn>
                  <a:cxn ang="0">
                    <a:pos x="636" y="377"/>
                  </a:cxn>
                  <a:cxn ang="0">
                    <a:pos x="724" y="499"/>
                  </a:cxn>
                  <a:cxn ang="0">
                    <a:pos x="838" y="603"/>
                  </a:cxn>
                  <a:cxn ang="0">
                    <a:pos x="821" y="677"/>
                  </a:cxn>
                  <a:cxn ang="0">
                    <a:pos x="744" y="695"/>
                  </a:cxn>
                  <a:cxn ang="0">
                    <a:pos x="644" y="646"/>
                  </a:cxn>
                  <a:cxn ang="0">
                    <a:pos x="557" y="569"/>
                  </a:cxn>
                  <a:cxn ang="0">
                    <a:pos x="475" y="506"/>
                  </a:cxn>
                  <a:cxn ang="0">
                    <a:pos x="413" y="430"/>
                  </a:cxn>
                  <a:cxn ang="0">
                    <a:pos x="394" y="432"/>
                  </a:cxn>
                  <a:cxn ang="0">
                    <a:pos x="413" y="493"/>
                  </a:cxn>
                  <a:cxn ang="0">
                    <a:pos x="436" y="536"/>
                  </a:cxn>
                  <a:cxn ang="0">
                    <a:pos x="469" y="575"/>
                  </a:cxn>
                  <a:cxn ang="0">
                    <a:pos x="503" y="646"/>
                  </a:cxn>
                  <a:cxn ang="0">
                    <a:pos x="494" y="810"/>
                  </a:cxn>
                  <a:cxn ang="0">
                    <a:pos x="421" y="879"/>
                  </a:cxn>
                  <a:cxn ang="0">
                    <a:pos x="325" y="912"/>
                  </a:cxn>
                  <a:cxn ang="0">
                    <a:pos x="240" y="918"/>
                  </a:cxn>
                  <a:cxn ang="0">
                    <a:pos x="196" y="914"/>
                  </a:cxn>
                  <a:cxn ang="0">
                    <a:pos x="154" y="901"/>
                  </a:cxn>
                  <a:cxn ang="0">
                    <a:pos x="144" y="885"/>
                  </a:cxn>
                  <a:cxn ang="0">
                    <a:pos x="163" y="881"/>
                  </a:cxn>
                  <a:cxn ang="0">
                    <a:pos x="223" y="889"/>
                  </a:cxn>
                  <a:cxn ang="0">
                    <a:pos x="282" y="877"/>
                  </a:cxn>
                  <a:cxn ang="0">
                    <a:pos x="340" y="812"/>
                  </a:cxn>
                  <a:cxn ang="0">
                    <a:pos x="361" y="716"/>
                  </a:cxn>
                  <a:cxn ang="0">
                    <a:pos x="346" y="616"/>
                  </a:cxn>
                  <a:cxn ang="0">
                    <a:pos x="296" y="546"/>
                  </a:cxn>
                  <a:cxn ang="0">
                    <a:pos x="206" y="516"/>
                  </a:cxn>
                  <a:cxn ang="0">
                    <a:pos x="0" y="406"/>
                  </a:cxn>
                  <a:cxn ang="0">
                    <a:pos x="29" y="285"/>
                  </a:cxn>
                  <a:cxn ang="0">
                    <a:pos x="88" y="175"/>
                  </a:cxn>
                  <a:cxn ang="0">
                    <a:pos x="167" y="102"/>
                  </a:cxn>
                  <a:cxn ang="0">
                    <a:pos x="217" y="75"/>
                  </a:cxn>
                  <a:cxn ang="0">
                    <a:pos x="259" y="40"/>
                  </a:cxn>
                  <a:cxn ang="0">
                    <a:pos x="298" y="0"/>
                  </a:cxn>
                  <a:cxn ang="0">
                    <a:pos x="354" y="6"/>
                  </a:cxn>
                  <a:cxn ang="0">
                    <a:pos x="407" y="24"/>
                  </a:cxn>
                </a:cxnLst>
                <a:rect l="0" t="0" r="r" b="b"/>
                <a:pathLst>
                  <a:path w="838" h="918">
                    <a:moveTo>
                      <a:pt x="421" y="34"/>
                    </a:moveTo>
                    <a:lnTo>
                      <a:pt x="413" y="34"/>
                    </a:lnTo>
                    <a:lnTo>
                      <a:pt x="405" y="34"/>
                    </a:lnTo>
                    <a:lnTo>
                      <a:pt x="396" y="32"/>
                    </a:lnTo>
                    <a:lnTo>
                      <a:pt x="386" y="32"/>
                    </a:lnTo>
                    <a:lnTo>
                      <a:pt x="377" y="32"/>
                    </a:lnTo>
                    <a:lnTo>
                      <a:pt x="369" y="32"/>
                    </a:lnTo>
                    <a:lnTo>
                      <a:pt x="361" y="34"/>
                    </a:lnTo>
                    <a:lnTo>
                      <a:pt x="354" y="40"/>
                    </a:lnTo>
                    <a:lnTo>
                      <a:pt x="361" y="53"/>
                    </a:lnTo>
                    <a:lnTo>
                      <a:pt x="371" y="61"/>
                    </a:lnTo>
                    <a:lnTo>
                      <a:pt x="382" y="67"/>
                    </a:lnTo>
                    <a:lnTo>
                      <a:pt x="396" y="67"/>
                    </a:lnTo>
                    <a:lnTo>
                      <a:pt x="411" y="67"/>
                    </a:lnTo>
                    <a:lnTo>
                      <a:pt x="427" y="67"/>
                    </a:lnTo>
                    <a:lnTo>
                      <a:pt x="442" y="69"/>
                    </a:lnTo>
                    <a:lnTo>
                      <a:pt x="457" y="71"/>
                    </a:lnTo>
                    <a:lnTo>
                      <a:pt x="480" y="94"/>
                    </a:lnTo>
                    <a:lnTo>
                      <a:pt x="503" y="118"/>
                    </a:lnTo>
                    <a:lnTo>
                      <a:pt x="528" y="144"/>
                    </a:lnTo>
                    <a:lnTo>
                      <a:pt x="550" y="169"/>
                    </a:lnTo>
                    <a:lnTo>
                      <a:pt x="569" y="195"/>
                    </a:lnTo>
                    <a:lnTo>
                      <a:pt x="588" y="224"/>
                    </a:lnTo>
                    <a:lnTo>
                      <a:pt x="601" y="253"/>
                    </a:lnTo>
                    <a:lnTo>
                      <a:pt x="607" y="287"/>
                    </a:lnTo>
                    <a:lnTo>
                      <a:pt x="619" y="332"/>
                    </a:lnTo>
                    <a:lnTo>
                      <a:pt x="636" y="377"/>
                    </a:lnTo>
                    <a:lnTo>
                      <a:pt x="661" y="418"/>
                    </a:lnTo>
                    <a:lnTo>
                      <a:pt x="690" y="459"/>
                    </a:lnTo>
                    <a:lnTo>
                      <a:pt x="724" y="499"/>
                    </a:lnTo>
                    <a:lnTo>
                      <a:pt x="759" y="534"/>
                    </a:lnTo>
                    <a:lnTo>
                      <a:pt x="799" y="569"/>
                    </a:lnTo>
                    <a:lnTo>
                      <a:pt x="838" y="603"/>
                    </a:lnTo>
                    <a:lnTo>
                      <a:pt x="834" y="628"/>
                    </a:lnTo>
                    <a:lnTo>
                      <a:pt x="828" y="654"/>
                    </a:lnTo>
                    <a:lnTo>
                      <a:pt x="821" y="677"/>
                    </a:lnTo>
                    <a:lnTo>
                      <a:pt x="819" y="705"/>
                    </a:lnTo>
                    <a:lnTo>
                      <a:pt x="782" y="703"/>
                    </a:lnTo>
                    <a:lnTo>
                      <a:pt x="744" y="695"/>
                    </a:lnTo>
                    <a:lnTo>
                      <a:pt x="709" y="683"/>
                    </a:lnTo>
                    <a:lnTo>
                      <a:pt x="676" y="665"/>
                    </a:lnTo>
                    <a:lnTo>
                      <a:pt x="644" y="646"/>
                    </a:lnTo>
                    <a:lnTo>
                      <a:pt x="613" y="622"/>
                    </a:lnTo>
                    <a:lnTo>
                      <a:pt x="584" y="597"/>
                    </a:lnTo>
                    <a:lnTo>
                      <a:pt x="557" y="569"/>
                    </a:lnTo>
                    <a:lnTo>
                      <a:pt x="530" y="555"/>
                    </a:lnTo>
                    <a:lnTo>
                      <a:pt x="503" y="534"/>
                    </a:lnTo>
                    <a:lnTo>
                      <a:pt x="475" y="506"/>
                    </a:lnTo>
                    <a:lnTo>
                      <a:pt x="452" y="479"/>
                    </a:lnTo>
                    <a:lnTo>
                      <a:pt x="430" y="451"/>
                    </a:lnTo>
                    <a:lnTo>
                      <a:pt x="413" y="430"/>
                    </a:lnTo>
                    <a:lnTo>
                      <a:pt x="402" y="416"/>
                    </a:lnTo>
                    <a:lnTo>
                      <a:pt x="396" y="412"/>
                    </a:lnTo>
                    <a:lnTo>
                      <a:pt x="394" y="432"/>
                    </a:lnTo>
                    <a:lnTo>
                      <a:pt x="398" y="451"/>
                    </a:lnTo>
                    <a:lnTo>
                      <a:pt x="407" y="473"/>
                    </a:lnTo>
                    <a:lnTo>
                      <a:pt x="413" y="493"/>
                    </a:lnTo>
                    <a:lnTo>
                      <a:pt x="419" y="506"/>
                    </a:lnTo>
                    <a:lnTo>
                      <a:pt x="427" y="522"/>
                    </a:lnTo>
                    <a:lnTo>
                      <a:pt x="436" y="536"/>
                    </a:lnTo>
                    <a:lnTo>
                      <a:pt x="446" y="552"/>
                    </a:lnTo>
                    <a:lnTo>
                      <a:pt x="457" y="563"/>
                    </a:lnTo>
                    <a:lnTo>
                      <a:pt x="469" y="575"/>
                    </a:lnTo>
                    <a:lnTo>
                      <a:pt x="482" y="585"/>
                    </a:lnTo>
                    <a:lnTo>
                      <a:pt x="498" y="593"/>
                    </a:lnTo>
                    <a:lnTo>
                      <a:pt x="503" y="646"/>
                    </a:lnTo>
                    <a:lnTo>
                      <a:pt x="498" y="701"/>
                    </a:lnTo>
                    <a:lnTo>
                      <a:pt x="494" y="756"/>
                    </a:lnTo>
                    <a:lnTo>
                      <a:pt x="494" y="810"/>
                    </a:lnTo>
                    <a:lnTo>
                      <a:pt x="473" y="838"/>
                    </a:lnTo>
                    <a:lnTo>
                      <a:pt x="450" y="859"/>
                    </a:lnTo>
                    <a:lnTo>
                      <a:pt x="421" y="879"/>
                    </a:lnTo>
                    <a:lnTo>
                      <a:pt x="392" y="893"/>
                    </a:lnTo>
                    <a:lnTo>
                      <a:pt x="359" y="905"/>
                    </a:lnTo>
                    <a:lnTo>
                      <a:pt x="325" y="912"/>
                    </a:lnTo>
                    <a:lnTo>
                      <a:pt x="290" y="916"/>
                    </a:lnTo>
                    <a:lnTo>
                      <a:pt x="254" y="918"/>
                    </a:lnTo>
                    <a:lnTo>
                      <a:pt x="240" y="918"/>
                    </a:lnTo>
                    <a:lnTo>
                      <a:pt x="227" y="916"/>
                    </a:lnTo>
                    <a:lnTo>
                      <a:pt x="211" y="916"/>
                    </a:lnTo>
                    <a:lnTo>
                      <a:pt x="196" y="914"/>
                    </a:lnTo>
                    <a:lnTo>
                      <a:pt x="181" y="910"/>
                    </a:lnTo>
                    <a:lnTo>
                      <a:pt x="167" y="907"/>
                    </a:lnTo>
                    <a:lnTo>
                      <a:pt x="154" y="901"/>
                    </a:lnTo>
                    <a:lnTo>
                      <a:pt x="142" y="893"/>
                    </a:lnTo>
                    <a:lnTo>
                      <a:pt x="144" y="889"/>
                    </a:lnTo>
                    <a:lnTo>
                      <a:pt x="144" y="885"/>
                    </a:lnTo>
                    <a:lnTo>
                      <a:pt x="144" y="879"/>
                    </a:lnTo>
                    <a:lnTo>
                      <a:pt x="144" y="875"/>
                    </a:lnTo>
                    <a:lnTo>
                      <a:pt x="163" y="881"/>
                    </a:lnTo>
                    <a:lnTo>
                      <a:pt x="184" y="885"/>
                    </a:lnTo>
                    <a:lnTo>
                      <a:pt x="202" y="889"/>
                    </a:lnTo>
                    <a:lnTo>
                      <a:pt x="223" y="889"/>
                    </a:lnTo>
                    <a:lnTo>
                      <a:pt x="244" y="887"/>
                    </a:lnTo>
                    <a:lnTo>
                      <a:pt x="263" y="883"/>
                    </a:lnTo>
                    <a:lnTo>
                      <a:pt x="282" y="877"/>
                    </a:lnTo>
                    <a:lnTo>
                      <a:pt x="300" y="867"/>
                    </a:lnTo>
                    <a:lnTo>
                      <a:pt x="323" y="842"/>
                    </a:lnTo>
                    <a:lnTo>
                      <a:pt x="340" y="812"/>
                    </a:lnTo>
                    <a:lnTo>
                      <a:pt x="352" y="783"/>
                    </a:lnTo>
                    <a:lnTo>
                      <a:pt x="359" y="750"/>
                    </a:lnTo>
                    <a:lnTo>
                      <a:pt x="361" y="716"/>
                    </a:lnTo>
                    <a:lnTo>
                      <a:pt x="359" y="681"/>
                    </a:lnTo>
                    <a:lnTo>
                      <a:pt x="354" y="648"/>
                    </a:lnTo>
                    <a:lnTo>
                      <a:pt x="346" y="616"/>
                    </a:lnTo>
                    <a:lnTo>
                      <a:pt x="334" y="585"/>
                    </a:lnTo>
                    <a:lnTo>
                      <a:pt x="317" y="561"/>
                    </a:lnTo>
                    <a:lnTo>
                      <a:pt x="296" y="546"/>
                    </a:lnTo>
                    <a:lnTo>
                      <a:pt x="271" y="536"/>
                    </a:lnTo>
                    <a:lnTo>
                      <a:pt x="240" y="526"/>
                    </a:lnTo>
                    <a:lnTo>
                      <a:pt x="206" y="516"/>
                    </a:lnTo>
                    <a:lnTo>
                      <a:pt x="169" y="504"/>
                    </a:lnTo>
                    <a:lnTo>
                      <a:pt x="129" y="487"/>
                    </a:lnTo>
                    <a:lnTo>
                      <a:pt x="0" y="406"/>
                    </a:lnTo>
                    <a:lnTo>
                      <a:pt x="6" y="365"/>
                    </a:lnTo>
                    <a:lnTo>
                      <a:pt x="17" y="326"/>
                    </a:lnTo>
                    <a:lnTo>
                      <a:pt x="29" y="285"/>
                    </a:lnTo>
                    <a:lnTo>
                      <a:pt x="44" y="247"/>
                    </a:lnTo>
                    <a:lnTo>
                      <a:pt x="65" y="210"/>
                    </a:lnTo>
                    <a:lnTo>
                      <a:pt x="88" y="175"/>
                    </a:lnTo>
                    <a:lnTo>
                      <a:pt x="117" y="142"/>
                    </a:lnTo>
                    <a:lnTo>
                      <a:pt x="152" y="112"/>
                    </a:lnTo>
                    <a:lnTo>
                      <a:pt x="167" y="102"/>
                    </a:lnTo>
                    <a:lnTo>
                      <a:pt x="184" y="93"/>
                    </a:lnTo>
                    <a:lnTo>
                      <a:pt x="200" y="85"/>
                    </a:lnTo>
                    <a:lnTo>
                      <a:pt x="217" y="75"/>
                    </a:lnTo>
                    <a:lnTo>
                      <a:pt x="234" y="65"/>
                    </a:lnTo>
                    <a:lnTo>
                      <a:pt x="246" y="53"/>
                    </a:lnTo>
                    <a:lnTo>
                      <a:pt x="259" y="40"/>
                    </a:lnTo>
                    <a:lnTo>
                      <a:pt x="267" y="22"/>
                    </a:lnTo>
                    <a:lnTo>
                      <a:pt x="282" y="0"/>
                    </a:lnTo>
                    <a:lnTo>
                      <a:pt x="298" y="0"/>
                    </a:lnTo>
                    <a:lnTo>
                      <a:pt x="317" y="2"/>
                    </a:lnTo>
                    <a:lnTo>
                      <a:pt x="336" y="4"/>
                    </a:lnTo>
                    <a:lnTo>
                      <a:pt x="354" y="6"/>
                    </a:lnTo>
                    <a:lnTo>
                      <a:pt x="373" y="10"/>
                    </a:lnTo>
                    <a:lnTo>
                      <a:pt x="392" y="16"/>
                    </a:lnTo>
                    <a:lnTo>
                      <a:pt x="407" y="24"/>
                    </a:lnTo>
                    <a:lnTo>
                      <a:pt x="421" y="34"/>
                    </a:lnTo>
                    <a:close/>
                  </a:path>
                </a:pathLst>
              </a:custGeom>
              <a:solidFill>
                <a:srgbClr val="FFE2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2" name="Freeform 97"/>
              <p:cNvSpPr>
                <a:spLocks/>
              </p:cNvSpPr>
              <p:nvPr/>
            </p:nvSpPr>
            <p:spPr bwMode="auto">
              <a:xfrm>
                <a:off x="4069" y="1856"/>
                <a:ext cx="36" cy="12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27" y="0"/>
                  </a:cxn>
                  <a:cxn ang="0">
                    <a:pos x="29" y="27"/>
                  </a:cxn>
                  <a:cxn ang="0">
                    <a:pos x="22" y="53"/>
                  </a:cxn>
                  <a:cxn ang="0">
                    <a:pos x="14" y="78"/>
                  </a:cxn>
                  <a:cxn ang="0">
                    <a:pos x="0" y="102"/>
                  </a:cxn>
                </a:cxnLst>
                <a:rect l="0" t="0" r="r" b="b"/>
                <a:pathLst>
                  <a:path w="29" h="102">
                    <a:moveTo>
                      <a:pt x="0" y="102"/>
                    </a:moveTo>
                    <a:lnTo>
                      <a:pt x="27" y="0"/>
                    </a:lnTo>
                    <a:lnTo>
                      <a:pt x="29" y="27"/>
                    </a:lnTo>
                    <a:lnTo>
                      <a:pt x="22" y="53"/>
                    </a:lnTo>
                    <a:lnTo>
                      <a:pt x="14" y="7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3" name="Freeform 98"/>
              <p:cNvSpPr>
                <a:spLocks/>
              </p:cNvSpPr>
              <p:nvPr/>
            </p:nvSpPr>
            <p:spPr bwMode="auto">
              <a:xfrm>
                <a:off x="3003" y="1894"/>
                <a:ext cx="536" cy="428"/>
              </a:xfrm>
              <a:custGeom>
                <a:avLst/>
                <a:gdLst/>
                <a:ahLst/>
                <a:cxnLst>
                  <a:cxn ang="0">
                    <a:pos x="426" y="126"/>
                  </a:cxn>
                  <a:cxn ang="0">
                    <a:pos x="405" y="196"/>
                  </a:cxn>
                  <a:cxn ang="0">
                    <a:pos x="397" y="240"/>
                  </a:cxn>
                  <a:cxn ang="0">
                    <a:pos x="380" y="255"/>
                  </a:cxn>
                  <a:cxn ang="0">
                    <a:pos x="365" y="269"/>
                  </a:cxn>
                  <a:cxn ang="0">
                    <a:pos x="347" y="281"/>
                  </a:cxn>
                  <a:cxn ang="0">
                    <a:pos x="351" y="240"/>
                  </a:cxn>
                  <a:cxn ang="0">
                    <a:pos x="386" y="161"/>
                  </a:cxn>
                  <a:cxn ang="0">
                    <a:pos x="357" y="106"/>
                  </a:cxn>
                  <a:cxn ang="0">
                    <a:pos x="288" y="83"/>
                  </a:cxn>
                  <a:cxn ang="0">
                    <a:pos x="217" y="63"/>
                  </a:cxn>
                  <a:cxn ang="0">
                    <a:pos x="146" y="43"/>
                  </a:cxn>
                  <a:cxn ang="0">
                    <a:pos x="103" y="55"/>
                  </a:cxn>
                  <a:cxn ang="0">
                    <a:pos x="71" y="122"/>
                  </a:cxn>
                  <a:cxn ang="0">
                    <a:pos x="42" y="193"/>
                  </a:cxn>
                  <a:cxn ang="0">
                    <a:pos x="30" y="247"/>
                  </a:cxn>
                  <a:cxn ang="0">
                    <a:pos x="65" y="269"/>
                  </a:cxn>
                  <a:cxn ang="0">
                    <a:pos x="123" y="287"/>
                  </a:cxn>
                  <a:cxn ang="0">
                    <a:pos x="180" y="304"/>
                  </a:cxn>
                  <a:cxn ang="0">
                    <a:pos x="236" y="324"/>
                  </a:cxn>
                  <a:cxn ang="0">
                    <a:pos x="242" y="353"/>
                  </a:cxn>
                  <a:cxn ang="0">
                    <a:pos x="0" y="249"/>
                  </a:cxn>
                  <a:cxn ang="0">
                    <a:pos x="17" y="167"/>
                  </a:cxn>
                  <a:cxn ang="0">
                    <a:pos x="57" y="81"/>
                  </a:cxn>
                  <a:cxn ang="0">
                    <a:pos x="92" y="18"/>
                  </a:cxn>
                  <a:cxn ang="0">
                    <a:pos x="111" y="4"/>
                  </a:cxn>
                  <a:cxn ang="0">
                    <a:pos x="146" y="14"/>
                  </a:cxn>
                  <a:cxn ang="0">
                    <a:pos x="199" y="28"/>
                  </a:cxn>
                  <a:cxn ang="0">
                    <a:pos x="255" y="43"/>
                  </a:cxn>
                  <a:cxn ang="0">
                    <a:pos x="313" y="59"/>
                  </a:cxn>
                  <a:cxn ang="0">
                    <a:pos x="365" y="75"/>
                  </a:cxn>
                  <a:cxn ang="0">
                    <a:pos x="407" y="85"/>
                  </a:cxn>
                  <a:cxn ang="0">
                    <a:pos x="430" y="92"/>
                  </a:cxn>
                </a:cxnLst>
                <a:rect l="0" t="0" r="r" b="b"/>
                <a:pathLst>
                  <a:path w="434" h="353">
                    <a:moveTo>
                      <a:pt x="434" y="92"/>
                    </a:moveTo>
                    <a:lnTo>
                      <a:pt x="426" y="126"/>
                    </a:lnTo>
                    <a:lnTo>
                      <a:pt x="415" y="161"/>
                    </a:lnTo>
                    <a:lnTo>
                      <a:pt x="405" y="196"/>
                    </a:lnTo>
                    <a:lnTo>
                      <a:pt x="407" y="236"/>
                    </a:lnTo>
                    <a:lnTo>
                      <a:pt x="397" y="240"/>
                    </a:lnTo>
                    <a:lnTo>
                      <a:pt x="388" y="247"/>
                    </a:lnTo>
                    <a:lnTo>
                      <a:pt x="380" y="255"/>
                    </a:lnTo>
                    <a:lnTo>
                      <a:pt x="374" y="263"/>
                    </a:lnTo>
                    <a:lnTo>
                      <a:pt x="365" y="269"/>
                    </a:lnTo>
                    <a:lnTo>
                      <a:pt x="357" y="277"/>
                    </a:lnTo>
                    <a:lnTo>
                      <a:pt x="347" y="281"/>
                    </a:lnTo>
                    <a:lnTo>
                      <a:pt x="336" y="281"/>
                    </a:lnTo>
                    <a:lnTo>
                      <a:pt x="351" y="240"/>
                    </a:lnTo>
                    <a:lnTo>
                      <a:pt x="370" y="200"/>
                    </a:lnTo>
                    <a:lnTo>
                      <a:pt x="386" y="161"/>
                    </a:lnTo>
                    <a:lnTo>
                      <a:pt x="390" y="120"/>
                    </a:lnTo>
                    <a:lnTo>
                      <a:pt x="357" y="106"/>
                    </a:lnTo>
                    <a:lnTo>
                      <a:pt x="324" y="94"/>
                    </a:lnTo>
                    <a:lnTo>
                      <a:pt x="288" y="83"/>
                    </a:lnTo>
                    <a:lnTo>
                      <a:pt x="253" y="73"/>
                    </a:lnTo>
                    <a:lnTo>
                      <a:pt x="217" y="63"/>
                    </a:lnTo>
                    <a:lnTo>
                      <a:pt x="182" y="53"/>
                    </a:lnTo>
                    <a:lnTo>
                      <a:pt x="146" y="43"/>
                    </a:lnTo>
                    <a:lnTo>
                      <a:pt x="115" y="32"/>
                    </a:lnTo>
                    <a:lnTo>
                      <a:pt x="103" y="55"/>
                    </a:lnTo>
                    <a:lnTo>
                      <a:pt x="88" y="87"/>
                    </a:lnTo>
                    <a:lnTo>
                      <a:pt x="71" y="122"/>
                    </a:lnTo>
                    <a:lnTo>
                      <a:pt x="57" y="157"/>
                    </a:lnTo>
                    <a:lnTo>
                      <a:pt x="42" y="193"/>
                    </a:lnTo>
                    <a:lnTo>
                      <a:pt x="34" y="224"/>
                    </a:lnTo>
                    <a:lnTo>
                      <a:pt x="30" y="247"/>
                    </a:lnTo>
                    <a:lnTo>
                      <a:pt x="36" y="261"/>
                    </a:lnTo>
                    <a:lnTo>
                      <a:pt x="65" y="269"/>
                    </a:lnTo>
                    <a:lnTo>
                      <a:pt x="94" y="277"/>
                    </a:lnTo>
                    <a:lnTo>
                      <a:pt x="123" y="287"/>
                    </a:lnTo>
                    <a:lnTo>
                      <a:pt x="153" y="295"/>
                    </a:lnTo>
                    <a:lnTo>
                      <a:pt x="180" y="304"/>
                    </a:lnTo>
                    <a:lnTo>
                      <a:pt x="209" y="314"/>
                    </a:lnTo>
                    <a:lnTo>
                      <a:pt x="236" y="324"/>
                    </a:lnTo>
                    <a:lnTo>
                      <a:pt x="265" y="334"/>
                    </a:lnTo>
                    <a:lnTo>
                      <a:pt x="242" y="353"/>
                    </a:lnTo>
                    <a:lnTo>
                      <a:pt x="9" y="281"/>
                    </a:lnTo>
                    <a:lnTo>
                      <a:pt x="0" y="249"/>
                    </a:lnTo>
                    <a:lnTo>
                      <a:pt x="5" y="210"/>
                    </a:lnTo>
                    <a:lnTo>
                      <a:pt x="17" y="167"/>
                    </a:lnTo>
                    <a:lnTo>
                      <a:pt x="36" y="122"/>
                    </a:lnTo>
                    <a:lnTo>
                      <a:pt x="57" y="81"/>
                    </a:lnTo>
                    <a:lnTo>
                      <a:pt x="76" y="45"/>
                    </a:lnTo>
                    <a:lnTo>
                      <a:pt x="92" y="18"/>
                    </a:lnTo>
                    <a:lnTo>
                      <a:pt x="98" y="0"/>
                    </a:lnTo>
                    <a:lnTo>
                      <a:pt x="111" y="4"/>
                    </a:lnTo>
                    <a:lnTo>
                      <a:pt x="128" y="8"/>
                    </a:lnTo>
                    <a:lnTo>
                      <a:pt x="146" y="14"/>
                    </a:lnTo>
                    <a:lnTo>
                      <a:pt x="171" y="20"/>
                    </a:lnTo>
                    <a:lnTo>
                      <a:pt x="199" y="28"/>
                    </a:lnTo>
                    <a:lnTo>
                      <a:pt x="226" y="36"/>
                    </a:lnTo>
                    <a:lnTo>
                      <a:pt x="255" y="43"/>
                    </a:lnTo>
                    <a:lnTo>
                      <a:pt x="284" y="51"/>
                    </a:lnTo>
                    <a:lnTo>
                      <a:pt x="313" y="59"/>
                    </a:lnTo>
                    <a:lnTo>
                      <a:pt x="340" y="67"/>
                    </a:lnTo>
                    <a:lnTo>
                      <a:pt x="365" y="75"/>
                    </a:lnTo>
                    <a:lnTo>
                      <a:pt x="388" y="81"/>
                    </a:lnTo>
                    <a:lnTo>
                      <a:pt x="407" y="85"/>
                    </a:lnTo>
                    <a:lnTo>
                      <a:pt x="422" y="89"/>
                    </a:lnTo>
                    <a:lnTo>
                      <a:pt x="430" y="92"/>
                    </a:lnTo>
                    <a:lnTo>
                      <a:pt x="434" y="92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4" name="Freeform 99"/>
              <p:cNvSpPr>
                <a:spLocks/>
              </p:cNvSpPr>
              <p:nvPr/>
            </p:nvSpPr>
            <p:spPr bwMode="auto">
              <a:xfrm>
                <a:off x="1284" y="1970"/>
                <a:ext cx="554" cy="422"/>
              </a:xfrm>
              <a:custGeom>
                <a:avLst/>
                <a:gdLst/>
                <a:ahLst/>
                <a:cxnLst>
                  <a:cxn ang="0">
                    <a:pos x="346" y="14"/>
                  </a:cxn>
                  <a:cxn ang="0">
                    <a:pos x="359" y="16"/>
                  </a:cxn>
                  <a:cxn ang="0">
                    <a:pos x="371" y="18"/>
                  </a:cxn>
                  <a:cxn ang="0">
                    <a:pos x="384" y="16"/>
                  </a:cxn>
                  <a:cxn ang="0">
                    <a:pos x="398" y="16"/>
                  </a:cxn>
                  <a:cxn ang="0">
                    <a:pos x="411" y="14"/>
                  </a:cxn>
                  <a:cxn ang="0">
                    <a:pos x="423" y="12"/>
                  </a:cxn>
                  <a:cxn ang="0">
                    <a:pos x="436" y="12"/>
                  </a:cxn>
                  <a:cxn ang="0">
                    <a:pos x="448" y="10"/>
                  </a:cxn>
                  <a:cxn ang="0">
                    <a:pos x="442" y="98"/>
                  </a:cxn>
                  <a:cxn ang="0">
                    <a:pos x="434" y="184"/>
                  </a:cxn>
                  <a:cxn ang="0">
                    <a:pos x="419" y="267"/>
                  </a:cxn>
                  <a:cxn ang="0">
                    <a:pos x="394" y="347"/>
                  </a:cxn>
                  <a:cxn ang="0">
                    <a:pos x="133" y="271"/>
                  </a:cxn>
                  <a:cxn ang="0">
                    <a:pos x="33" y="263"/>
                  </a:cxn>
                  <a:cxn ang="0">
                    <a:pos x="0" y="51"/>
                  </a:cxn>
                  <a:cxn ang="0">
                    <a:pos x="40" y="53"/>
                  </a:cxn>
                  <a:cxn ang="0">
                    <a:pos x="77" y="53"/>
                  </a:cxn>
                  <a:cxn ang="0">
                    <a:pos x="112" y="49"/>
                  </a:cxn>
                  <a:cxn ang="0">
                    <a:pos x="150" y="43"/>
                  </a:cxn>
                  <a:cxn ang="0">
                    <a:pos x="183" y="33"/>
                  </a:cxn>
                  <a:cxn ang="0">
                    <a:pos x="219" y="24"/>
                  </a:cxn>
                  <a:cxn ang="0">
                    <a:pos x="252" y="12"/>
                  </a:cxn>
                  <a:cxn ang="0">
                    <a:pos x="286" y="0"/>
                  </a:cxn>
                  <a:cxn ang="0">
                    <a:pos x="292" y="2"/>
                  </a:cxn>
                  <a:cxn ang="0">
                    <a:pos x="308" y="8"/>
                  </a:cxn>
                  <a:cxn ang="0">
                    <a:pos x="329" y="12"/>
                  </a:cxn>
                  <a:cxn ang="0">
                    <a:pos x="346" y="14"/>
                  </a:cxn>
                </a:cxnLst>
                <a:rect l="0" t="0" r="r" b="b"/>
                <a:pathLst>
                  <a:path w="448" h="347">
                    <a:moveTo>
                      <a:pt x="346" y="14"/>
                    </a:moveTo>
                    <a:lnTo>
                      <a:pt x="359" y="16"/>
                    </a:lnTo>
                    <a:lnTo>
                      <a:pt x="371" y="18"/>
                    </a:lnTo>
                    <a:lnTo>
                      <a:pt x="384" y="16"/>
                    </a:lnTo>
                    <a:lnTo>
                      <a:pt x="398" y="16"/>
                    </a:lnTo>
                    <a:lnTo>
                      <a:pt x="411" y="14"/>
                    </a:lnTo>
                    <a:lnTo>
                      <a:pt x="423" y="12"/>
                    </a:lnTo>
                    <a:lnTo>
                      <a:pt x="436" y="12"/>
                    </a:lnTo>
                    <a:lnTo>
                      <a:pt x="448" y="10"/>
                    </a:lnTo>
                    <a:lnTo>
                      <a:pt x="442" y="98"/>
                    </a:lnTo>
                    <a:lnTo>
                      <a:pt x="434" y="184"/>
                    </a:lnTo>
                    <a:lnTo>
                      <a:pt x="419" y="267"/>
                    </a:lnTo>
                    <a:lnTo>
                      <a:pt x="394" y="347"/>
                    </a:lnTo>
                    <a:lnTo>
                      <a:pt x="133" y="271"/>
                    </a:lnTo>
                    <a:lnTo>
                      <a:pt x="33" y="263"/>
                    </a:lnTo>
                    <a:lnTo>
                      <a:pt x="0" y="51"/>
                    </a:lnTo>
                    <a:lnTo>
                      <a:pt x="40" y="53"/>
                    </a:lnTo>
                    <a:lnTo>
                      <a:pt x="77" y="53"/>
                    </a:lnTo>
                    <a:lnTo>
                      <a:pt x="112" y="49"/>
                    </a:lnTo>
                    <a:lnTo>
                      <a:pt x="150" y="43"/>
                    </a:lnTo>
                    <a:lnTo>
                      <a:pt x="183" y="33"/>
                    </a:lnTo>
                    <a:lnTo>
                      <a:pt x="219" y="24"/>
                    </a:lnTo>
                    <a:lnTo>
                      <a:pt x="252" y="12"/>
                    </a:lnTo>
                    <a:lnTo>
                      <a:pt x="286" y="0"/>
                    </a:lnTo>
                    <a:lnTo>
                      <a:pt x="292" y="2"/>
                    </a:lnTo>
                    <a:lnTo>
                      <a:pt x="308" y="8"/>
                    </a:lnTo>
                    <a:lnTo>
                      <a:pt x="329" y="12"/>
                    </a:lnTo>
                    <a:lnTo>
                      <a:pt x="346" y="14"/>
                    </a:lnTo>
                    <a:close/>
                  </a:path>
                </a:pathLst>
              </a:custGeom>
              <a:solidFill>
                <a:srgbClr val="C4D1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5" name="Freeform 100"/>
              <p:cNvSpPr>
                <a:spLocks/>
              </p:cNvSpPr>
              <p:nvPr/>
            </p:nvSpPr>
            <p:spPr bwMode="auto">
              <a:xfrm>
                <a:off x="4055" y="2149"/>
                <a:ext cx="653" cy="562"/>
              </a:xfrm>
              <a:custGeom>
                <a:avLst/>
                <a:gdLst/>
                <a:ahLst/>
                <a:cxnLst>
                  <a:cxn ang="0">
                    <a:pos x="465" y="149"/>
                  </a:cxn>
                  <a:cxn ang="0">
                    <a:pos x="463" y="149"/>
                  </a:cxn>
                  <a:cxn ang="0">
                    <a:pos x="457" y="147"/>
                  </a:cxn>
                  <a:cxn ang="0">
                    <a:pos x="444" y="143"/>
                  </a:cxn>
                  <a:cxn ang="0">
                    <a:pos x="430" y="139"/>
                  </a:cxn>
                  <a:cxn ang="0">
                    <a:pos x="413" y="134"/>
                  </a:cxn>
                  <a:cxn ang="0">
                    <a:pos x="392" y="128"/>
                  </a:cxn>
                  <a:cxn ang="0">
                    <a:pos x="369" y="120"/>
                  </a:cxn>
                  <a:cxn ang="0">
                    <a:pos x="346" y="112"/>
                  </a:cxn>
                  <a:cxn ang="0">
                    <a:pos x="319" y="104"/>
                  </a:cxn>
                  <a:cxn ang="0">
                    <a:pos x="292" y="96"/>
                  </a:cxn>
                  <a:cxn ang="0">
                    <a:pos x="265" y="86"/>
                  </a:cxn>
                  <a:cxn ang="0">
                    <a:pos x="236" y="79"/>
                  </a:cxn>
                  <a:cxn ang="0">
                    <a:pos x="209" y="69"/>
                  </a:cxn>
                  <a:cxn ang="0">
                    <a:pos x="181" y="61"/>
                  </a:cxn>
                  <a:cxn ang="0">
                    <a:pos x="156" y="53"/>
                  </a:cxn>
                  <a:cxn ang="0">
                    <a:pos x="131" y="45"/>
                  </a:cxn>
                  <a:cxn ang="0">
                    <a:pos x="129" y="53"/>
                  </a:cxn>
                  <a:cxn ang="0">
                    <a:pos x="121" y="71"/>
                  </a:cxn>
                  <a:cxn ang="0">
                    <a:pos x="106" y="96"/>
                  </a:cxn>
                  <a:cxn ang="0">
                    <a:pos x="90" y="126"/>
                  </a:cxn>
                  <a:cxn ang="0">
                    <a:pos x="71" y="159"/>
                  </a:cxn>
                  <a:cxn ang="0">
                    <a:pos x="52" y="192"/>
                  </a:cxn>
                  <a:cxn ang="0">
                    <a:pos x="40" y="222"/>
                  </a:cxn>
                  <a:cxn ang="0">
                    <a:pos x="29" y="243"/>
                  </a:cxn>
                  <a:cxn ang="0">
                    <a:pos x="23" y="239"/>
                  </a:cxn>
                  <a:cxn ang="0">
                    <a:pos x="17" y="234"/>
                  </a:cxn>
                  <a:cxn ang="0">
                    <a:pos x="8" y="226"/>
                  </a:cxn>
                  <a:cxn ang="0">
                    <a:pos x="0" y="216"/>
                  </a:cxn>
                  <a:cxn ang="0">
                    <a:pos x="13" y="187"/>
                  </a:cxn>
                  <a:cxn ang="0">
                    <a:pos x="27" y="159"/>
                  </a:cxn>
                  <a:cxn ang="0">
                    <a:pos x="40" y="132"/>
                  </a:cxn>
                  <a:cxn ang="0">
                    <a:pos x="52" y="104"/>
                  </a:cxn>
                  <a:cxn ang="0">
                    <a:pos x="67" y="77"/>
                  </a:cxn>
                  <a:cxn ang="0">
                    <a:pos x="81" y="51"/>
                  </a:cxn>
                  <a:cxn ang="0">
                    <a:pos x="96" y="26"/>
                  </a:cxn>
                  <a:cxn ang="0">
                    <a:pos x="111" y="0"/>
                  </a:cxn>
                  <a:cxn ang="0">
                    <a:pos x="528" y="132"/>
                  </a:cxn>
                  <a:cxn ang="0">
                    <a:pos x="400" y="463"/>
                  </a:cxn>
                  <a:cxn ang="0">
                    <a:pos x="113" y="365"/>
                  </a:cxn>
                  <a:cxn ang="0">
                    <a:pos x="109" y="355"/>
                  </a:cxn>
                  <a:cxn ang="0">
                    <a:pos x="106" y="345"/>
                  </a:cxn>
                  <a:cxn ang="0">
                    <a:pos x="104" y="336"/>
                  </a:cxn>
                  <a:cxn ang="0">
                    <a:pos x="98" y="328"/>
                  </a:cxn>
                  <a:cxn ang="0">
                    <a:pos x="373" y="412"/>
                  </a:cxn>
                  <a:cxn ang="0">
                    <a:pos x="465" y="149"/>
                  </a:cxn>
                </a:cxnLst>
                <a:rect l="0" t="0" r="r" b="b"/>
                <a:pathLst>
                  <a:path w="528" h="463">
                    <a:moveTo>
                      <a:pt x="465" y="149"/>
                    </a:moveTo>
                    <a:lnTo>
                      <a:pt x="463" y="149"/>
                    </a:lnTo>
                    <a:lnTo>
                      <a:pt x="457" y="147"/>
                    </a:lnTo>
                    <a:lnTo>
                      <a:pt x="444" y="143"/>
                    </a:lnTo>
                    <a:lnTo>
                      <a:pt x="430" y="139"/>
                    </a:lnTo>
                    <a:lnTo>
                      <a:pt x="413" y="134"/>
                    </a:lnTo>
                    <a:lnTo>
                      <a:pt x="392" y="128"/>
                    </a:lnTo>
                    <a:lnTo>
                      <a:pt x="369" y="120"/>
                    </a:lnTo>
                    <a:lnTo>
                      <a:pt x="346" y="112"/>
                    </a:lnTo>
                    <a:lnTo>
                      <a:pt x="319" y="104"/>
                    </a:lnTo>
                    <a:lnTo>
                      <a:pt x="292" y="96"/>
                    </a:lnTo>
                    <a:lnTo>
                      <a:pt x="265" y="86"/>
                    </a:lnTo>
                    <a:lnTo>
                      <a:pt x="236" y="79"/>
                    </a:lnTo>
                    <a:lnTo>
                      <a:pt x="209" y="69"/>
                    </a:lnTo>
                    <a:lnTo>
                      <a:pt x="181" y="61"/>
                    </a:lnTo>
                    <a:lnTo>
                      <a:pt x="156" y="53"/>
                    </a:lnTo>
                    <a:lnTo>
                      <a:pt x="131" y="45"/>
                    </a:lnTo>
                    <a:lnTo>
                      <a:pt x="129" y="53"/>
                    </a:lnTo>
                    <a:lnTo>
                      <a:pt x="121" y="71"/>
                    </a:lnTo>
                    <a:lnTo>
                      <a:pt x="106" y="96"/>
                    </a:lnTo>
                    <a:lnTo>
                      <a:pt x="90" y="126"/>
                    </a:lnTo>
                    <a:lnTo>
                      <a:pt x="71" y="159"/>
                    </a:lnTo>
                    <a:lnTo>
                      <a:pt x="52" y="192"/>
                    </a:lnTo>
                    <a:lnTo>
                      <a:pt x="40" y="222"/>
                    </a:lnTo>
                    <a:lnTo>
                      <a:pt x="29" y="243"/>
                    </a:lnTo>
                    <a:lnTo>
                      <a:pt x="23" y="239"/>
                    </a:lnTo>
                    <a:lnTo>
                      <a:pt x="17" y="234"/>
                    </a:lnTo>
                    <a:lnTo>
                      <a:pt x="8" y="226"/>
                    </a:lnTo>
                    <a:lnTo>
                      <a:pt x="0" y="216"/>
                    </a:lnTo>
                    <a:lnTo>
                      <a:pt x="13" y="187"/>
                    </a:lnTo>
                    <a:lnTo>
                      <a:pt x="27" y="159"/>
                    </a:lnTo>
                    <a:lnTo>
                      <a:pt x="40" y="132"/>
                    </a:lnTo>
                    <a:lnTo>
                      <a:pt x="52" y="104"/>
                    </a:lnTo>
                    <a:lnTo>
                      <a:pt x="67" y="77"/>
                    </a:lnTo>
                    <a:lnTo>
                      <a:pt x="81" y="51"/>
                    </a:lnTo>
                    <a:lnTo>
                      <a:pt x="96" y="26"/>
                    </a:lnTo>
                    <a:lnTo>
                      <a:pt x="111" y="0"/>
                    </a:lnTo>
                    <a:lnTo>
                      <a:pt x="528" y="132"/>
                    </a:lnTo>
                    <a:lnTo>
                      <a:pt x="400" y="463"/>
                    </a:lnTo>
                    <a:lnTo>
                      <a:pt x="113" y="365"/>
                    </a:lnTo>
                    <a:lnTo>
                      <a:pt x="109" y="355"/>
                    </a:lnTo>
                    <a:lnTo>
                      <a:pt x="106" y="345"/>
                    </a:lnTo>
                    <a:lnTo>
                      <a:pt x="104" y="336"/>
                    </a:lnTo>
                    <a:lnTo>
                      <a:pt x="98" y="328"/>
                    </a:lnTo>
                    <a:lnTo>
                      <a:pt x="373" y="412"/>
                    </a:lnTo>
                    <a:lnTo>
                      <a:pt x="465" y="149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6" name="Freeform 101"/>
              <p:cNvSpPr>
                <a:spLocks/>
              </p:cNvSpPr>
              <p:nvPr/>
            </p:nvSpPr>
            <p:spPr bwMode="auto">
              <a:xfrm>
                <a:off x="3254" y="2252"/>
                <a:ext cx="1177" cy="945"/>
              </a:xfrm>
              <a:custGeom>
                <a:avLst/>
                <a:gdLst/>
                <a:ahLst/>
                <a:cxnLst>
                  <a:cxn ang="0">
                    <a:pos x="496" y="39"/>
                  </a:cxn>
                  <a:cxn ang="0">
                    <a:pos x="548" y="94"/>
                  </a:cxn>
                  <a:cxn ang="0">
                    <a:pos x="598" y="151"/>
                  </a:cxn>
                  <a:cxn ang="0">
                    <a:pos x="646" y="207"/>
                  </a:cxn>
                  <a:cxn ang="0">
                    <a:pos x="694" y="264"/>
                  </a:cxn>
                  <a:cxn ang="0">
                    <a:pos x="711" y="357"/>
                  </a:cxn>
                  <a:cxn ang="0">
                    <a:pos x="715" y="453"/>
                  </a:cxn>
                  <a:cxn ang="0">
                    <a:pos x="734" y="543"/>
                  </a:cxn>
                  <a:cxn ang="0">
                    <a:pos x="790" y="615"/>
                  </a:cxn>
                  <a:cxn ang="0">
                    <a:pos x="809" y="617"/>
                  </a:cxn>
                  <a:cxn ang="0">
                    <a:pos x="823" y="610"/>
                  </a:cxn>
                  <a:cxn ang="0">
                    <a:pos x="813" y="596"/>
                  </a:cxn>
                  <a:cxn ang="0">
                    <a:pos x="796" y="582"/>
                  </a:cxn>
                  <a:cxn ang="0">
                    <a:pos x="832" y="580"/>
                  </a:cxn>
                  <a:cxn ang="0">
                    <a:pos x="871" y="576"/>
                  </a:cxn>
                  <a:cxn ang="0">
                    <a:pos x="909" y="570"/>
                  </a:cxn>
                  <a:cxn ang="0">
                    <a:pos x="946" y="564"/>
                  </a:cxn>
                  <a:cxn ang="0">
                    <a:pos x="942" y="612"/>
                  </a:cxn>
                  <a:cxn ang="0">
                    <a:pos x="905" y="647"/>
                  </a:cxn>
                  <a:cxn ang="0">
                    <a:pos x="852" y="678"/>
                  </a:cxn>
                  <a:cxn ang="0">
                    <a:pos x="807" y="719"/>
                  </a:cxn>
                  <a:cxn ang="0">
                    <a:pos x="759" y="757"/>
                  </a:cxn>
                  <a:cxn ang="0">
                    <a:pos x="700" y="774"/>
                  </a:cxn>
                  <a:cxn ang="0">
                    <a:pos x="675" y="776"/>
                  </a:cxn>
                  <a:cxn ang="0">
                    <a:pos x="654" y="766"/>
                  </a:cxn>
                  <a:cxn ang="0">
                    <a:pos x="638" y="753"/>
                  </a:cxn>
                  <a:cxn ang="0">
                    <a:pos x="619" y="737"/>
                  </a:cxn>
                  <a:cxn ang="0">
                    <a:pos x="546" y="651"/>
                  </a:cxn>
                  <a:cxn ang="0">
                    <a:pos x="515" y="545"/>
                  </a:cxn>
                  <a:cxn ang="0">
                    <a:pos x="515" y="433"/>
                  </a:cxn>
                  <a:cxn ang="0">
                    <a:pos x="536" y="325"/>
                  </a:cxn>
                  <a:cxn ang="0">
                    <a:pos x="563" y="290"/>
                  </a:cxn>
                  <a:cxn ang="0">
                    <a:pos x="586" y="255"/>
                  </a:cxn>
                  <a:cxn ang="0">
                    <a:pos x="577" y="245"/>
                  </a:cxn>
                  <a:cxn ang="0">
                    <a:pos x="565" y="249"/>
                  </a:cxn>
                  <a:cxn ang="0">
                    <a:pos x="527" y="278"/>
                  </a:cxn>
                  <a:cxn ang="0">
                    <a:pos x="504" y="317"/>
                  </a:cxn>
                  <a:cxn ang="0">
                    <a:pos x="488" y="358"/>
                  </a:cxn>
                  <a:cxn ang="0">
                    <a:pos x="473" y="400"/>
                  </a:cxn>
                  <a:cxn ang="0">
                    <a:pos x="438" y="478"/>
                  </a:cxn>
                  <a:cxn ang="0">
                    <a:pos x="381" y="449"/>
                  </a:cxn>
                  <a:cxn ang="0">
                    <a:pos x="321" y="431"/>
                  </a:cxn>
                  <a:cxn ang="0">
                    <a:pos x="256" y="415"/>
                  </a:cxn>
                  <a:cxn ang="0">
                    <a:pos x="48" y="351"/>
                  </a:cxn>
                  <a:cxn ang="0">
                    <a:pos x="23" y="351"/>
                  </a:cxn>
                  <a:cxn ang="0">
                    <a:pos x="0" y="358"/>
                  </a:cxn>
                  <a:cxn ang="0">
                    <a:pos x="10" y="237"/>
                  </a:cxn>
                  <a:cxn ang="0">
                    <a:pos x="48" y="127"/>
                  </a:cxn>
                  <a:cxn ang="0">
                    <a:pos x="94" y="92"/>
                  </a:cxn>
                  <a:cxn ang="0">
                    <a:pos x="137" y="54"/>
                  </a:cxn>
                  <a:cxn ang="0">
                    <a:pos x="181" y="23"/>
                  </a:cxn>
                  <a:cxn ang="0">
                    <a:pos x="231" y="0"/>
                  </a:cxn>
                  <a:cxn ang="0">
                    <a:pos x="262" y="9"/>
                  </a:cxn>
                  <a:cxn ang="0">
                    <a:pos x="296" y="23"/>
                  </a:cxn>
                  <a:cxn ang="0">
                    <a:pos x="329" y="33"/>
                  </a:cxn>
                  <a:cxn ang="0">
                    <a:pos x="365" y="37"/>
                  </a:cxn>
                </a:cxnLst>
                <a:rect l="0" t="0" r="r" b="b"/>
                <a:pathLst>
                  <a:path w="952" h="778">
                    <a:moveTo>
                      <a:pt x="365" y="37"/>
                    </a:moveTo>
                    <a:lnTo>
                      <a:pt x="496" y="39"/>
                    </a:lnTo>
                    <a:lnTo>
                      <a:pt x="523" y="66"/>
                    </a:lnTo>
                    <a:lnTo>
                      <a:pt x="548" y="94"/>
                    </a:lnTo>
                    <a:lnTo>
                      <a:pt x="575" y="121"/>
                    </a:lnTo>
                    <a:lnTo>
                      <a:pt x="598" y="151"/>
                    </a:lnTo>
                    <a:lnTo>
                      <a:pt x="623" y="178"/>
                    </a:lnTo>
                    <a:lnTo>
                      <a:pt x="646" y="207"/>
                    </a:lnTo>
                    <a:lnTo>
                      <a:pt x="671" y="235"/>
                    </a:lnTo>
                    <a:lnTo>
                      <a:pt x="694" y="264"/>
                    </a:lnTo>
                    <a:lnTo>
                      <a:pt x="706" y="309"/>
                    </a:lnTo>
                    <a:lnTo>
                      <a:pt x="711" y="357"/>
                    </a:lnTo>
                    <a:lnTo>
                      <a:pt x="713" y="406"/>
                    </a:lnTo>
                    <a:lnTo>
                      <a:pt x="715" y="453"/>
                    </a:lnTo>
                    <a:lnTo>
                      <a:pt x="721" y="500"/>
                    </a:lnTo>
                    <a:lnTo>
                      <a:pt x="734" y="543"/>
                    </a:lnTo>
                    <a:lnTo>
                      <a:pt x="754" y="582"/>
                    </a:lnTo>
                    <a:lnTo>
                      <a:pt x="790" y="615"/>
                    </a:lnTo>
                    <a:lnTo>
                      <a:pt x="800" y="617"/>
                    </a:lnTo>
                    <a:lnTo>
                      <a:pt x="809" y="617"/>
                    </a:lnTo>
                    <a:lnTo>
                      <a:pt x="815" y="615"/>
                    </a:lnTo>
                    <a:lnTo>
                      <a:pt x="823" y="610"/>
                    </a:lnTo>
                    <a:lnTo>
                      <a:pt x="819" y="602"/>
                    </a:lnTo>
                    <a:lnTo>
                      <a:pt x="813" y="596"/>
                    </a:lnTo>
                    <a:lnTo>
                      <a:pt x="804" y="590"/>
                    </a:lnTo>
                    <a:lnTo>
                      <a:pt x="796" y="582"/>
                    </a:lnTo>
                    <a:lnTo>
                      <a:pt x="813" y="582"/>
                    </a:lnTo>
                    <a:lnTo>
                      <a:pt x="832" y="580"/>
                    </a:lnTo>
                    <a:lnTo>
                      <a:pt x="850" y="578"/>
                    </a:lnTo>
                    <a:lnTo>
                      <a:pt x="871" y="576"/>
                    </a:lnTo>
                    <a:lnTo>
                      <a:pt x="890" y="574"/>
                    </a:lnTo>
                    <a:lnTo>
                      <a:pt x="909" y="570"/>
                    </a:lnTo>
                    <a:lnTo>
                      <a:pt x="927" y="568"/>
                    </a:lnTo>
                    <a:lnTo>
                      <a:pt x="946" y="564"/>
                    </a:lnTo>
                    <a:lnTo>
                      <a:pt x="952" y="590"/>
                    </a:lnTo>
                    <a:lnTo>
                      <a:pt x="942" y="612"/>
                    </a:lnTo>
                    <a:lnTo>
                      <a:pt x="925" y="631"/>
                    </a:lnTo>
                    <a:lnTo>
                      <a:pt x="905" y="647"/>
                    </a:lnTo>
                    <a:lnTo>
                      <a:pt x="877" y="661"/>
                    </a:lnTo>
                    <a:lnTo>
                      <a:pt x="852" y="678"/>
                    </a:lnTo>
                    <a:lnTo>
                      <a:pt x="829" y="698"/>
                    </a:lnTo>
                    <a:lnTo>
                      <a:pt x="807" y="719"/>
                    </a:lnTo>
                    <a:lnTo>
                      <a:pt x="784" y="739"/>
                    </a:lnTo>
                    <a:lnTo>
                      <a:pt x="759" y="757"/>
                    </a:lnTo>
                    <a:lnTo>
                      <a:pt x="731" y="768"/>
                    </a:lnTo>
                    <a:lnTo>
                      <a:pt x="700" y="774"/>
                    </a:lnTo>
                    <a:lnTo>
                      <a:pt x="686" y="778"/>
                    </a:lnTo>
                    <a:lnTo>
                      <a:pt x="675" y="776"/>
                    </a:lnTo>
                    <a:lnTo>
                      <a:pt x="665" y="772"/>
                    </a:lnTo>
                    <a:lnTo>
                      <a:pt x="654" y="766"/>
                    </a:lnTo>
                    <a:lnTo>
                      <a:pt x="646" y="761"/>
                    </a:lnTo>
                    <a:lnTo>
                      <a:pt x="638" y="753"/>
                    </a:lnTo>
                    <a:lnTo>
                      <a:pt x="629" y="745"/>
                    </a:lnTo>
                    <a:lnTo>
                      <a:pt x="619" y="737"/>
                    </a:lnTo>
                    <a:lnTo>
                      <a:pt x="575" y="698"/>
                    </a:lnTo>
                    <a:lnTo>
                      <a:pt x="546" y="651"/>
                    </a:lnTo>
                    <a:lnTo>
                      <a:pt x="525" y="600"/>
                    </a:lnTo>
                    <a:lnTo>
                      <a:pt x="515" y="545"/>
                    </a:lnTo>
                    <a:lnTo>
                      <a:pt x="510" y="488"/>
                    </a:lnTo>
                    <a:lnTo>
                      <a:pt x="515" y="433"/>
                    </a:lnTo>
                    <a:lnTo>
                      <a:pt x="523" y="378"/>
                    </a:lnTo>
                    <a:lnTo>
                      <a:pt x="536" y="325"/>
                    </a:lnTo>
                    <a:lnTo>
                      <a:pt x="546" y="307"/>
                    </a:lnTo>
                    <a:lnTo>
                      <a:pt x="563" y="290"/>
                    </a:lnTo>
                    <a:lnTo>
                      <a:pt x="577" y="274"/>
                    </a:lnTo>
                    <a:lnTo>
                      <a:pt x="586" y="255"/>
                    </a:lnTo>
                    <a:lnTo>
                      <a:pt x="581" y="249"/>
                    </a:lnTo>
                    <a:lnTo>
                      <a:pt x="577" y="245"/>
                    </a:lnTo>
                    <a:lnTo>
                      <a:pt x="571" y="245"/>
                    </a:lnTo>
                    <a:lnTo>
                      <a:pt x="565" y="249"/>
                    </a:lnTo>
                    <a:lnTo>
                      <a:pt x="544" y="262"/>
                    </a:lnTo>
                    <a:lnTo>
                      <a:pt x="527" y="278"/>
                    </a:lnTo>
                    <a:lnTo>
                      <a:pt x="515" y="298"/>
                    </a:lnTo>
                    <a:lnTo>
                      <a:pt x="504" y="317"/>
                    </a:lnTo>
                    <a:lnTo>
                      <a:pt x="496" y="337"/>
                    </a:lnTo>
                    <a:lnTo>
                      <a:pt x="488" y="358"/>
                    </a:lnTo>
                    <a:lnTo>
                      <a:pt x="481" y="380"/>
                    </a:lnTo>
                    <a:lnTo>
                      <a:pt x="473" y="400"/>
                    </a:lnTo>
                    <a:lnTo>
                      <a:pt x="463" y="500"/>
                    </a:lnTo>
                    <a:lnTo>
                      <a:pt x="438" y="478"/>
                    </a:lnTo>
                    <a:lnTo>
                      <a:pt x="410" y="460"/>
                    </a:lnTo>
                    <a:lnTo>
                      <a:pt x="381" y="449"/>
                    </a:lnTo>
                    <a:lnTo>
                      <a:pt x="352" y="439"/>
                    </a:lnTo>
                    <a:lnTo>
                      <a:pt x="321" y="431"/>
                    </a:lnTo>
                    <a:lnTo>
                      <a:pt x="287" y="423"/>
                    </a:lnTo>
                    <a:lnTo>
                      <a:pt x="256" y="415"/>
                    </a:lnTo>
                    <a:lnTo>
                      <a:pt x="225" y="406"/>
                    </a:lnTo>
                    <a:lnTo>
                      <a:pt x="48" y="351"/>
                    </a:lnTo>
                    <a:lnTo>
                      <a:pt x="35" y="351"/>
                    </a:lnTo>
                    <a:lnTo>
                      <a:pt x="23" y="351"/>
                    </a:lnTo>
                    <a:lnTo>
                      <a:pt x="10" y="355"/>
                    </a:lnTo>
                    <a:lnTo>
                      <a:pt x="0" y="358"/>
                    </a:lnTo>
                    <a:lnTo>
                      <a:pt x="6" y="300"/>
                    </a:lnTo>
                    <a:lnTo>
                      <a:pt x="10" y="237"/>
                    </a:lnTo>
                    <a:lnTo>
                      <a:pt x="21" y="178"/>
                    </a:lnTo>
                    <a:lnTo>
                      <a:pt x="48" y="127"/>
                    </a:lnTo>
                    <a:lnTo>
                      <a:pt x="71" y="109"/>
                    </a:lnTo>
                    <a:lnTo>
                      <a:pt x="94" y="92"/>
                    </a:lnTo>
                    <a:lnTo>
                      <a:pt x="114" y="74"/>
                    </a:lnTo>
                    <a:lnTo>
                      <a:pt x="137" y="54"/>
                    </a:lnTo>
                    <a:lnTo>
                      <a:pt x="158" y="39"/>
                    </a:lnTo>
                    <a:lnTo>
                      <a:pt x="181" y="23"/>
                    </a:lnTo>
                    <a:lnTo>
                      <a:pt x="206" y="9"/>
                    </a:lnTo>
                    <a:lnTo>
                      <a:pt x="231" y="0"/>
                    </a:lnTo>
                    <a:lnTo>
                      <a:pt x="248" y="5"/>
                    </a:lnTo>
                    <a:lnTo>
                      <a:pt x="262" y="9"/>
                    </a:lnTo>
                    <a:lnTo>
                      <a:pt x="279" y="17"/>
                    </a:lnTo>
                    <a:lnTo>
                      <a:pt x="296" y="23"/>
                    </a:lnTo>
                    <a:lnTo>
                      <a:pt x="312" y="29"/>
                    </a:lnTo>
                    <a:lnTo>
                      <a:pt x="329" y="33"/>
                    </a:lnTo>
                    <a:lnTo>
                      <a:pt x="346" y="35"/>
                    </a:lnTo>
                    <a:lnTo>
                      <a:pt x="365" y="37"/>
                    </a:lnTo>
                    <a:close/>
                  </a:path>
                </a:pathLst>
              </a:custGeom>
              <a:solidFill>
                <a:srgbClr val="B2FF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7" name="Freeform 102"/>
              <p:cNvSpPr>
                <a:spLocks/>
              </p:cNvSpPr>
              <p:nvPr/>
            </p:nvSpPr>
            <p:spPr bwMode="auto">
              <a:xfrm>
                <a:off x="3042" y="2282"/>
                <a:ext cx="219" cy="151"/>
              </a:xfrm>
              <a:custGeom>
                <a:avLst/>
                <a:gdLst/>
                <a:ahLst/>
                <a:cxnLst>
                  <a:cxn ang="0">
                    <a:pos x="177" y="59"/>
                  </a:cxn>
                  <a:cxn ang="0">
                    <a:pos x="164" y="75"/>
                  </a:cxn>
                  <a:cxn ang="0">
                    <a:pos x="150" y="90"/>
                  </a:cxn>
                  <a:cxn ang="0">
                    <a:pos x="139" y="106"/>
                  </a:cxn>
                  <a:cxn ang="0">
                    <a:pos x="129" y="124"/>
                  </a:cxn>
                  <a:cxn ang="0">
                    <a:pos x="0" y="0"/>
                  </a:cxn>
                  <a:cxn ang="0">
                    <a:pos x="23" y="8"/>
                  </a:cxn>
                  <a:cxn ang="0">
                    <a:pos x="44" y="14"/>
                  </a:cxn>
                  <a:cxn ang="0">
                    <a:pos x="66" y="22"/>
                  </a:cxn>
                  <a:cxn ang="0">
                    <a:pos x="89" y="29"/>
                  </a:cxn>
                  <a:cxn ang="0">
                    <a:pos x="110" y="37"/>
                  </a:cxn>
                  <a:cxn ang="0">
                    <a:pos x="133" y="43"/>
                  </a:cxn>
                  <a:cxn ang="0">
                    <a:pos x="154" y="51"/>
                  </a:cxn>
                  <a:cxn ang="0">
                    <a:pos x="177" y="59"/>
                  </a:cxn>
                </a:cxnLst>
                <a:rect l="0" t="0" r="r" b="b"/>
                <a:pathLst>
                  <a:path w="177" h="124">
                    <a:moveTo>
                      <a:pt x="177" y="59"/>
                    </a:moveTo>
                    <a:lnTo>
                      <a:pt x="164" y="75"/>
                    </a:lnTo>
                    <a:lnTo>
                      <a:pt x="150" y="90"/>
                    </a:lnTo>
                    <a:lnTo>
                      <a:pt x="139" y="106"/>
                    </a:lnTo>
                    <a:lnTo>
                      <a:pt x="129" y="124"/>
                    </a:lnTo>
                    <a:lnTo>
                      <a:pt x="0" y="0"/>
                    </a:lnTo>
                    <a:lnTo>
                      <a:pt x="23" y="8"/>
                    </a:lnTo>
                    <a:lnTo>
                      <a:pt x="44" y="14"/>
                    </a:lnTo>
                    <a:lnTo>
                      <a:pt x="66" y="22"/>
                    </a:lnTo>
                    <a:lnTo>
                      <a:pt x="89" y="29"/>
                    </a:lnTo>
                    <a:lnTo>
                      <a:pt x="110" y="37"/>
                    </a:lnTo>
                    <a:lnTo>
                      <a:pt x="133" y="43"/>
                    </a:lnTo>
                    <a:lnTo>
                      <a:pt x="154" y="51"/>
                    </a:lnTo>
                    <a:lnTo>
                      <a:pt x="177" y="5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8" name="Freeform 103"/>
              <p:cNvSpPr>
                <a:spLocks/>
              </p:cNvSpPr>
              <p:nvPr/>
            </p:nvSpPr>
            <p:spPr bwMode="auto">
              <a:xfrm>
                <a:off x="1997" y="2304"/>
                <a:ext cx="518" cy="496"/>
              </a:xfrm>
              <a:custGeom>
                <a:avLst/>
                <a:gdLst/>
                <a:ahLst/>
                <a:cxnLst>
                  <a:cxn ang="0">
                    <a:pos x="188" y="51"/>
                  </a:cxn>
                  <a:cxn ang="0">
                    <a:pos x="211" y="60"/>
                  </a:cxn>
                  <a:cxn ang="0">
                    <a:pos x="236" y="72"/>
                  </a:cxn>
                  <a:cxn ang="0">
                    <a:pos x="261" y="82"/>
                  </a:cxn>
                  <a:cxn ang="0">
                    <a:pos x="286" y="92"/>
                  </a:cxn>
                  <a:cxn ang="0">
                    <a:pos x="311" y="100"/>
                  </a:cxn>
                  <a:cxn ang="0">
                    <a:pos x="336" y="110"/>
                  </a:cxn>
                  <a:cxn ang="0">
                    <a:pos x="361" y="117"/>
                  </a:cxn>
                  <a:cxn ang="0">
                    <a:pos x="386" y="127"/>
                  </a:cxn>
                  <a:cxn ang="0">
                    <a:pos x="407" y="153"/>
                  </a:cxn>
                  <a:cxn ang="0">
                    <a:pos x="413" y="184"/>
                  </a:cxn>
                  <a:cxn ang="0">
                    <a:pos x="415" y="219"/>
                  </a:cxn>
                  <a:cxn ang="0">
                    <a:pos x="417" y="255"/>
                  </a:cxn>
                  <a:cxn ang="0">
                    <a:pos x="419" y="294"/>
                  </a:cxn>
                  <a:cxn ang="0">
                    <a:pos x="413" y="331"/>
                  </a:cxn>
                  <a:cxn ang="0">
                    <a:pos x="397" y="366"/>
                  </a:cxn>
                  <a:cxn ang="0">
                    <a:pos x="369" y="396"/>
                  </a:cxn>
                  <a:cxn ang="0">
                    <a:pos x="359" y="402"/>
                  </a:cxn>
                  <a:cxn ang="0">
                    <a:pos x="346" y="404"/>
                  </a:cxn>
                  <a:cxn ang="0">
                    <a:pos x="334" y="408"/>
                  </a:cxn>
                  <a:cxn ang="0">
                    <a:pos x="321" y="408"/>
                  </a:cxn>
                  <a:cxn ang="0">
                    <a:pos x="307" y="408"/>
                  </a:cxn>
                  <a:cxn ang="0">
                    <a:pos x="294" y="408"/>
                  </a:cxn>
                  <a:cxn ang="0">
                    <a:pos x="280" y="408"/>
                  </a:cxn>
                  <a:cxn ang="0">
                    <a:pos x="267" y="406"/>
                  </a:cxn>
                  <a:cxn ang="0">
                    <a:pos x="294" y="259"/>
                  </a:cxn>
                  <a:cxn ang="0">
                    <a:pos x="278" y="243"/>
                  </a:cxn>
                  <a:cxn ang="0">
                    <a:pos x="244" y="235"/>
                  </a:cxn>
                  <a:cxn ang="0">
                    <a:pos x="211" y="227"/>
                  </a:cxn>
                  <a:cxn ang="0">
                    <a:pos x="178" y="221"/>
                  </a:cxn>
                  <a:cxn ang="0">
                    <a:pos x="142" y="213"/>
                  </a:cxn>
                  <a:cxn ang="0">
                    <a:pos x="109" y="208"/>
                  </a:cxn>
                  <a:cxn ang="0">
                    <a:pos x="75" y="202"/>
                  </a:cxn>
                  <a:cxn ang="0">
                    <a:pos x="42" y="194"/>
                  </a:cxn>
                  <a:cxn ang="0">
                    <a:pos x="9" y="186"/>
                  </a:cxn>
                  <a:cxn ang="0">
                    <a:pos x="2" y="161"/>
                  </a:cxn>
                  <a:cxn ang="0">
                    <a:pos x="0" y="135"/>
                  </a:cxn>
                  <a:cxn ang="0">
                    <a:pos x="0" y="110"/>
                  </a:cxn>
                  <a:cxn ang="0">
                    <a:pos x="5" y="84"/>
                  </a:cxn>
                  <a:cxn ang="0">
                    <a:pos x="11" y="59"/>
                  </a:cxn>
                  <a:cxn ang="0">
                    <a:pos x="21" y="37"/>
                  </a:cxn>
                  <a:cxn ang="0">
                    <a:pos x="38" y="15"/>
                  </a:cxn>
                  <a:cxn ang="0">
                    <a:pos x="61" y="0"/>
                  </a:cxn>
                  <a:cxn ang="0">
                    <a:pos x="80" y="0"/>
                  </a:cxn>
                  <a:cxn ang="0">
                    <a:pos x="96" y="4"/>
                  </a:cxn>
                  <a:cxn ang="0">
                    <a:pos x="113" y="9"/>
                  </a:cxn>
                  <a:cxn ang="0">
                    <a:pos x="128" y="17"/>
                  </a:cxn>
                  <a:cxn ang="0">
                    <a:pos x="142" y="27"/>
                  </a:cxn>
                  <a:cxn ang="0">
                    <a:pos x="157" y="35"/>
                  </a:cxn>
                  <a:cxn ang="0">
                    <a:pos x="171" y="43"/>
                  </a:cxn>
                  <a:cxn ang="0">
                    <a:pos x="188" y="51"/>
                  </a:cxn>
                </a:cxnLst>
                <a:rect l="0" t="0" r="r" b="b"/>
                <a:pathLst>
                  <a:path w="419" h="408">
                    <a:moveTo>
                      <a:pt x="188" y="51"/>
                    </a:moveTo>
                    <a:lnTo>
                      <a:pt x="211" y="60"/>
                    </a:lnTo>
                    <a:lnTo>
                      <a:pt x="236" y="72"/>
                    </a:lnTo>
                    <a:lnTo>
                      <a:pt x="261" y="82"/>
                    </a:lnTo>
                    <a:lnTo>
                      <a:pt x="286" y="92"/>
                    </a:lnTo>
                    <a:lnTo>
                      <a:pt x="311" y="100"/>
                    </a:lnTo>
                    <a:lnTo>
                      <a:pt x="336" y="110"/>
                    </a:lnTo>
                    <a:lnTo>
                      <a:pt x="361" y="117"/>
                    </a:lnTo>
                    <a:lnTo>
                      <a:pt x="386" y="127"/>
                    </a:lnTo>
                    <a:lnTo>
                      <a:pt x="407" y="153"/>
                    </a:lnTo>
                    <a:lnTo>
                      <a:pt x="413" y="184"/>
                    </a:lnTo>
                    <a:lnTo>
                      <a:pt x="415" y="219"/>
                    </a:lnTo>
                    <a:lnTo>
                      <a:pt x="417" y="255"/>
                    </a:lnTo>
                    <a:lnTo>
                      <a:pt x="419" y="294"/>
                    </a:lnTo>
                    <a:lnTo>
                      <a:pt x="413" y="331"/>
                    </a:lnTo>
                    <a:lnTo>
                      <a:pt x="397" y="366"/>
                    </a:lnTo>
                    <a:lnTo>
                      <a:pt x="369" y="396"/>
                    </a:lnTo>
                    <a:lnTo>
                      <a:pt x="359" y="402"/>
                    </a:lnTo>
                    <a:lnTo>
                      <a:pt x="346" y="404"/>
                    </a:lnTo>
                    <a:lnTo>
                      <a:pt x="334" y="408"/>
                    </a:lnTo>
                    <a:lnTo>
                      <a:pt x="321" y="408"/>
                    </a:lnTo>
                    <a:lnTo>
                      <a:pt x="307" y="408"/>
                    </a:lnTo>
                    <a:lnTo>
                      <a:pt x="294" y="408"/>
                    </a:lnTo>
                    <a:lnTo>
                      <a:pt x="280" y="408"/>
                    </a:lnTo>
                    <a:lnTo>
                      <a:pt x="267" y="406"/>
                    </a:lnTo>
                    <a:lnTo>
                      <a:pt x="294" y="259"/>
                    </a:lnTo>
                    <a:lnTo>
                      <a:pt x="278" y="243"/>
                    </a:lnTo>
                    <a:lnTo>
                      <a:pt x="244" y="235"/>
                    </a:lnTo>
                    <a:lnTo>
                      <a:pt x="211" y="227"/>
                    </a:lnTo>
                    <a:lnTo>
                      <a:pt x="178" y="221"/>
                    </a:lnTo>
                    <a:lnTo>
                      <a:pt x="142" y="213"/>
                    </a:lnTo>
                    <a:lnTo>
                      <a:pt x="109" y="208"/>
                    </a:lnTo>
                    <a:lnTo>
                      <a:pt x="75" y="202"/>
                    </a:lnTo>
                    <a:lnTo>
                      <a:pt x="42" y="194"/>
                    </a:lnTo>
                    <a:lnTo>
                      <a:pt x="9" y="186"/>
                    </a:lnTo>
                    <a:lnTo>
                      <a:pt x="2" y="161"/>
                    </a:lnTo>
                    <a:lnTo>
                      <a:pt x="0" y="135"/>
                    </a:lnTo>
                    <a:lnTo>
                      <a:pt x="0" y="110"/>
                    </a:lnTo>
                    <a:lnTo>
                      <a:pt x="5" y="84"/>
                    </a:lnTo>
                    <a:lnTo>
                      <a:pt x="11" y="59"/>
                    </a:lnTo>
                    <a:lnTo>
                      <a:pt x="21" y="37"/>
                    </a:lnTo>
                    <a:lnTo>
                      <a:pt x="38" y="15"/>
                    </a:lnTo>
                    <a:lnTo>
                      <a:pt x="61" y="0"/>
                    </a:lnTo>
                    <a:lnTo>
                      <a:pt x="80" y="0"/>
                    </a:lnTo>
                    <a:lnTo>
                      <a:pt x="96" y="4"/>
                    </a:lnTo>
                    <a:lnTo>
                      <a:pt x="113" y="9"/>
                    </a:lnTo>
                    <a:lnTo>
                      <a:pt x="128" y="17"/>
                    </a:lnTo>
                    <a:lnTo>
                      <a:pt x="142" y="27"/>
                    </a:lnTo>
                    <a:lnTo>
                      <a:pt x="157" y="35"/>
                    </a:lnTo>
                    <a:lnTo>
                      <a:pt x="171" y="43"/>
                    </a:lnTo>
                    <a:lnTo>
                      <a:pt x="188" y="51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89" name="Freeform 104"/>
              <p:cNvSpPr>
                <a:spLocks/>
              </p:cNvSpPr>
              <p:nvPr/>
            </p:nvSpPr>
            <p:spPr bwMode="auto">
              <a:xfrm>
                <a:off x="997" y="2325"/>
                <a:ext cx="722" cy="768"/>
              </a:xfrm>
              <a:custGeom>
                <a:avLst/>
                <a:gdLst/>
                <a:ahLst/>
                <a:cxnLst>
                  <a:cxn ang="0">
                    <a:pos x="584" y="134"/>
                  </a:cxn>
                  <a:cxn ang="0">
                    <a:pos x="578" y="198"/>
                  </a:cxn>
                  <a:cxn ang="0">
                    <a:pos x="572" y="263"/>
                  </a:cxn>
                  <a:cxn ang="0">
                    <a:pos x="563" y="326"/>
                  </a:cxn>
                  <a:cxn ang="0">
                    <a:pos x="553" y="389"/>
                  </a:cxn>
                  <a:cxn ang="0">
                    <a:pos x="540" y="451"/>
                  </a:cxn>
                  <a:cxn ang="0">
                    <a:pos x="526" y="512"/>
                  </a:cxn>
                  <a:cxn ang="0">
                    <a:pos x="509" y="573"/>
                  </a:cxn>
                  <a:cxn ang="0">
                    <a:pos x="488" y="632"/>
                  </a:cxn>
                  <a:cxn ang="0">
                    <a:pos x="476" y="628"/>
                  </a:cxn>
                  <a:cxn ang="0">
                    <a:pos x="459" y="622"/>
                  </a:cxn>
                  <a:cxn ang="0">
                    <a:pos x="436" y="614"/>
                  </a:cxn>
                  <a:cxn ang="0">
                    <a:pos x="409" y="604"/>
                  </a:cxn>
                  <a:cxn ang="0">
                    <a:pos x="378" y="593"/>
                  </a:cxn>
                  <a:cxn ang="0">
                    <a:pos x="342" y="579"/>
                  </a:cxn>
                  <a:cxn ang="0">
                    <a:pos x="307" y="565"/>
                  </a:cxn>
                  <a:cxn ang="0">
                    <a:pos x="269" y="550"/>
                  </a:cxn>
                  <a:cxn ang="0">
                    <a:pos x="230" y="534"/>
                  </a:cxn>
                  <a:cxn ang="0">
                    <a:pos x="192" y="518"/>
                  </a:cxn>
                  <a:cxn ang="0">
                    <a:pos x="153" y="502"/>
                  </a:cxn>
                  <a:cxn ang="0">
                    <a:pos x="117" y="489"/>
                  </a:cxn>
                  <a:cxn ang="0">
                    <a:pos x="82" y="475"/>
                  </a:cxn>
                  <a:cxn ang="0">
                    <a:pos x="51" y="461"/>
                  </a:cxn>
                  <a:cxn ang="0">
                    <a:pos x="23" y="451"/>
                  </a:cxn>
                  <a:cxn ang="0">
                    <a:pos x="0" y="442"/>
                  </a:cxn>
                  <a:cxn ang="0">
                    <a:pos x="3" y="426"/>
                  </a:cxn>
                  <a:cxn ang="0">
                    <a:pos x="11" y="381"/>
                  </a:cxn>
                  <a:cxn ang="0">
                    <a:pos x="21" y="316"/>
                  </a:cxn>
                  <a:cxn ang="0">
                    <a:pos x="34" y="242"/>
                  </a:cxn>
                  <a:cxn ang="0">
                    <a:pos x="48" y="165"/>
                  </a:cxn>
                  <a:cxn ang="0">
                    <a:pos x="65" y="93"/>
                  </a:cxn>
                  <a:cxn ang="0">
                    <a:pos x="80" y="36"/>
                  </a:cxn>
                  <a:cxn ang="0">
                    <a:pos x="94" y="0"/>
                  </a:cxn>
                  <a:cxn ang="0">
                    <a:pos x="563" y="126"/>
                  </a:cxn>
                  <a:cxn ang="0">
                    <a:pos x="584" y="134"/>
                  </a:cxn>
                </a:cxnLst>
                <a:rect l="0" t="0" r="r" b="b"/>
                <a:pathLst>
                  <a:path w="584" h="632">
                    <a:moveTo>
                      <a:pt x="584" y="134"/>
                    </a:moveTo>
                    <a:lnTo>
                      <a:pt x="578" y="198"/>
                    </a:lnTo>
                    <a:lnTo>
                      <a:pt x="572" y="263"/>
                    </a:lnTo>
                    <a:lnTo>
                      <a:pt x="563" y="326"/>
                    </a:lnTo>
                    <a:lnTo>
                      <a:pt x="553" y="389"/>
                    </a:lnTo>
                    <a:lnTo>
                      <a:pt x="540" y="451"/>
                    </a:lnTo>
                    <a:lnTo>
                      <a:pt x="526" y="512"/>
                    </a:lnTo>
                    <a:lnTo>
                      <a:pt x="509" y="573"/>
                    </a:lnTo>
                    <a:lnTo>
                      <a:pt x="488" y="632"/>
                    </a:lnTo>
                    <a:lnTo>
                      <a:pt x="476" y="628"/>
                    </a:lnTo>
                    <a:lnTo>
                      <a:pt x="459" y="622"/>
                    </a:lnTo>
                    <a:lnTo>
                      <a:pt x="436" y="614"/>
                    </a:lnTo>
                    <a:lnTo>
                      <a:pt x="409" y="604"/>
                    </a:lnTo>
                    <a:lnTo>
                      <a:pt x="378" y="593"/>
                    </a:lnTo>
                    <a:lnTo>
                      <a:pt x="342" y="579"/>
                    </a:lnTo>
                    <a:lnTo>
                      <a:pt x="307" y="565"/>
                    </a:lnTo>
                    <a:lnTo>
                      <a:pt x="269" y="550"/>
                    </a:lnTo>
                    <a:lnTo>
                      <a:pt x="230" y="534"/>
                    </a:lnTo>
                    <a:lnTo>
                      <a:pt x="192" y="518"/>
                    </a:lnTo>
                    <a:lnTo>
                      <a:pt x="153" y="502"/>
                    </a:lnTo>
                    <a:lnTo>
                      <a:pt x="117" y="489"/>
                    </a:lnTo>
                    <a:lnTo>
                      <a:pt x="82" y="475"/>
                    </a:lnTo>
                    <a:lnTo>
                      <a:pt x="51" y="461"/>
                    </a:lnTo>
                    <a:lnTo>
                      <a:pt x="23" y="451"/>
                    </a:lnTo>
                    <a:lnTo>
                      <a:pt x="0" y="442"/>
                    </a:lnTo>
                    <a:lnTo>
                      <a:pt x="3" y="426"/>
                    </a:lnTo>
                    <a:lnTo>
                      <a:pt x="11" y="381"/>
                    </a:lnTo>
                    <a:lnTo>
                      <a:pt x="21" y="316"/>
                    </a:lnTo>
                    <a:lnTo>
                      <a:pt x="34" y="242"/>
                    </a:lnTo>
                    <a:lnTo>
                      <a:pt x="48" y="165"/>
                    </a:lnTo>
                    <a:lnTo>
                      <a:pt x="65" y="93"/>
                    </a:lnTo>
                    <a:lnTo>
                      <a:pt x="80" y="36"/>
                    </a:lnTo>
                    <a:lnTo>
                      <a:pt x="94" y="0"/>
                    </a:lnTo>
                    <a:lnTo>
                      <a:pt x="563" y="126"/>
                    </a:lnTo>
                    <a:lnTo>
                      <a:pt x="584" y="134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0" name="Freeform 105"/>
              <p:cNvSpPr>
                <a:spLocks/>
              </p:cNvSpPr>
              <p:nvPr/>
            </p:nvSpPr>
            <p:spPr bwMode="auto">
              <a:xfrm>
                <a:off x="2106" y="2330"/>
                <a:ext cx="374" cy="374"/>
              </a:xfrm>
              <a:custGeom>
                <a:avLst/>
                <a:gdLst/>
                <a:ahLst/>
                <a:cxnLst>
                  <a:cxn ang="0">
                    <a:pos x="265" y="116"/>
                  </a:cxn>
                  <a:cxn ang="0">
                    <a:pos x="290" y="157"/>
                  </a:cxn>
                  <a:cxn ang="0">
                    <a:pos x="300" y="204"/>
                  </a:cxn>
                  <a:cxn ang="0">
                    <a:pos x="302" y="253"/>
                  </a:cxn>
                  <a:cxn ang="0">
                    <a:pos x="300" y="304"/>
                  </a:cxn>
                  <a:cxn ang="0">
                    <a:pos x="296" y="308"/>
                  </a:cxn>
                  <a:cxn ang="0">
                    <a:pos x="292" y="308"/>
                  </a:cxn>
                  <a:cxn ang="0">
                    <a:pos x="286" y="308"/>
                  </a:cxn>
                  <a:cxn ang="0">
                    <a:pos x="281" y="308"/>
                  </a:cxn>
                  <a:cxn ang="0">
                    <a:pos x="281" y="291"/>
                  </a:cxn>
                  <a:cxn ang="0">
                    <a:pos x="284" y="271"/>
                  </a:cxn>
                  <a:cxn ang="0">
                    <a:pos x="284" y="253"/>
                  </a:cxn>
                  <a:cxn ang="0">
                    <a:pos x="281" y="236"/>
                  </a:cxn>
                  <a:cxn ang="0">
                    <a:pos x="279" y="208"/>
                  </a:cxn>
                  <a:cxn ang="0">
                    <a:pos x="275" y="183"/>
                  </a:cxn>
                  <a:cxn ang="0">
                    <a:pos x="267" y="159"/>
                  </a:cxn>
                  <a:cxn ang="0">
                    <a:pos x="254" y="136"/>
                  </a:cxn>
                  <a:cxn ang="0">
                    <a:pos x="221" y="124"/>
                  </a:cxn>
                  <a:cxn ang="0">
                    <a:pos x="188" y="112"/>
                  </a:cxn>
                  <a:cxn ang="0">
                    <a:pos x="152" y="100"/>
                  </a:cxn>
                  <a:cxn ang="0">
                    <a:pos x="119" y="87"/>
                  </a:cxn>
                  <a:cxn ang="0">
                    <a:pos x="88" y="73"/>
                  </a:cxn>
                  <a:cxn ang="0">
                    <a:pos x="56" y="55"/>
                  </a:cxn>
                  <a:cxn ang="0">
                    <a:pos x="27" y="34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29" y="18"/>
                  </a:cxn>
                  <a:cxn ang="0">
                    <a:pos x="63" y="36"/>
                  </a:cxn>
                  <a:cxn ang="0">
                    <a:pos x="100" y="53"/>
                  </a:cxn>
                  <a:cxn ang="0">
                    <a:pos x="138" y="69"/>
                  </a:cxn>
                  <a:cxn ang="0">
                    <a:pos x="173" y="83"/>
                  </a:cxn>
                  <a:cxn ang="0">
                    <a:pos x="208" y="96"/>
                  </a:cxn>
                  <a:cxn ang="0">
                    <a:pos x="240" y="106"/>
                  </a:cxn>
                  <a:cxn ang="0">
                    <a:pos x="265" y="116"/>
                  </a:cxn>
                </a:cxnLst>
                <a:rect l="0" t="0" r="r" b="b"/>
                <a:pathLst>
                  <a:path w="302" h="308">
                    <a:moveTo>
                      <a:pt x="265" y="116"/>
                    </a:moveTo>
                    <a:lnTo>
                      <a:pt x="290" y="157"/>
                    </a:lnTo>
                    <a:lnTo>
                      <a:pt x="300" y="204"/>
                    </a:lnTo>
                    <a:lnTo>
                      <a:pt x="302" y="253"/>
                    </a:lnTo>
                    <a:lnTo>
                      <a:pt x="300" y="304"/>
                    </a:lnTo>
                    <a:lnTo>
                      <a:pt x="296" y="308"/>
                    </a:lnTo>
                    <a:lnTo>
                      <a:pt x="292" y="308"/>
                    </a:lnTo>
                    <a:lnTo>
                      <a:pt x="286" y="308"/>
                    </a:lnTo>
                    <a:lnTo>
                      <a:pt x="281" y="308"/>
                    </a:lnTo>
                    <a:lnTo>
                      <a:pt x="281" y="291"/>
                    </a:lnTo>
                    <a:lnTo>
                      <a:pt x="284" y="271"/>
                    </a:lnTo>
                    <a:lnTo>
                      <a:pt x="284" y="253"/>
                    </a:lnTo>
                    <a:lnTo>
                      <a:pt x="281" y="236"/>
                    </a:lnTo>
                    <a:lnTo>
                      <a:pt x="279" y="208"/>
                    </a:lnTo>
                    <a:lnTo>
                      <a:pt x="275" y="183"/>
                    </a:lnTo>
                    <a:lnTo>
                      <a:pt x="267" y="159"/>
                    </a:lnTo>
                    <a:lnTo>
                      <a:pt x="254" y="136"/>
                    </a:lnTo>
                    <a:lnTo>
                      <a:pt x="221" y="124"/>
                    </a:lnTo>
                    <a:lnTo>
                      <a:pt x="188" y="112"/>
                    </a:lnTo>
                    <a:lnTo>
                      <a:pt x="152" y="100"/>
                    </a:lnTo>
                    <a:lnTo>
                      <a:pt x="119" y="87"/>
                    </a:lnTo>
                    <a:lnTo>
                      <a:pt x="88" y="73"/>
                    </a:lnTo>
                    <a:lnTo>
                      <a:pt x="56" y="55"/>
                    </a:lnTo>
                    <a:lnTo>
                      <a:pt x="27" y="34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29" y="18"/>
                    </a:lnTo>
                    <a:lnTo>
                      <a:pt x="63" y="36"/>
                    </a:lnTo>
                    <a:lnTo>
                      <a:pt x="100" y="53"/>
                    </a:lnTo>
                    <a:lnTo>
                      <a:pt x="138" y="69"/>
                    </a:lnTo>
                    <a:lnTo>
                      <a:pt x="173" y="83"/>
                    </a:lnTo>
                    <a:lnTo>
                      <a:pt x="208" y="96"/>
                    </a:lnTo>
                    <a:lnTo>
                      <a:pt x="240" y="106"/>
                    </a:lnTo>
                    <a:lnTo>
                      <a:pt x="265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1" name="Freeform 106"/>
              <p:cNvSpPr>
                <a:spLocks/>
              </p:cNvSpPr>
              <p:nvPr/>
            </p:nvSpPr>
            <p:spPr bwMode="auto">
              <a:xfrm>
                <a:off x="4202" y="2330"/>
                <a:ext cx="624" cy="470"/>
              </a:xfrm>
              <a:custGeom>
                <a:avLst/>
                <a:gdLst/>
                <a:ahLst/>
                <a:cxnLst>
                  <a:cxn ang="0">
                    <a:pos x="504" y="36"/>
                  </a:cxn>
                  <a:cxn ang="0">
                    <a:pos x="504" y="67"/>
                  </a:cxn>
                  <a:cxn ang="0">
                    <a:pos x="427" y="265"/>
                  </a:cxn>
                  <a:cxn ang="0">
                    <a:pos x="421" y="281"/>
                  </a:cxn>
                  <a:cxn ang="0">
                    <a:pos x="413" y="296"/>
                  </a:cxn>
                  <a:cxn ang="0">
                    <a:pos x="402" y="310"/>
                  </a:cxn>
                  <a:cxn ang="0">
                    <a:pos x="390" y="322"/>
                  </a:cxn>
                  <a:cxn ang="0">
                    <a:pos x="373" y="320"/>
                  </a:cxn>
                  <a:cxn ang="0">
                    <a:pos x="359" y="322"/>
                  </a:cxn>
                  <a:cxn ang="0">
                    <a:pos x="342" y="330"/>
                  </a:cxn>
                  <a:cxn ang="0">
                    <a:pos x="327" y="342"/>
                  </a:cxn>
                  <a:cxn ang="0">
                    <a:pos x="313" y="353"/>
                  </a:cxn>
                  <a:cxn ang="0">
                    <a:pos x="300" y="365"/>
                  </a:cxn>
                  <a:cxn ang="0">
                    <a:pos x="286" y="377"/>
                  </a:cxn>
                  <a:cxn ang="0">
                    <a:pos x="271" y="387"/>
                  </a:cxn>
                  <a:cxn ang="0">
                    <a:pos x="273" y="375"/>
                  </a:cxn>
                  <a:cxn ang="0">
                    <a:pos x="273" y="363"/>
                  </a:cxn>
                  <a:cxn ang="0">
                    <a:pos x="269" y="353"/>
                  </a:cxn>
                  <a:cxn ang="0">
                    <a:pos x="265" y="345"/>
                  </a:cxn>
                  <a:cxn ang="0">
                    <a:pos x="254" y="345"/>
                  </a:cxn>
                  <a:cxn ang="0">
                    <a:pos x="246" y="351"/>
                  </a:cxn>
                  <a:cxn ang="0">
                    <a:pos x="240" y="357"/>
                  </a:cxn>
                  <a:cxn ang="0">
                    <a:pos x="231" y="363"/>
                  </a:cxn>
                  <a:cxn ang="0">
                    <a:pos x="202" y="351"/>
                  </a:cxn>
                  <a:cxn ang="0">
                    <a:pos x="171" y="342"/>
                  </a:cxn>
                  <a:cxn ang="0">
                    <a:pos x="142" y="332"/>
                  </a:cxn>
                  <a:cxn ang="0">
                    <a:pos x="115" y="322"/>
                  </a:cxn>
                  <a:cxn ang="0">
                    <a:pos x="85" y="310"/>
                  </a:cxn>
                  <a:cxn ang="0">
                    <a:pos x="56" y="300"/>
                  </a:cxn>
                  <a:cxn ang="0">
                    <a:pos x="29" y="291"/>
                  </a:cxn>
                  <a:cxn ang="0">
                    <a:pos x="0" y="281"/>
                  </a:cxn>
                  <a:cxn ang="0">
                    <a:pos x="2" y="251"/>
                  </a:cxn>
                  <a:cxn ang="0">
                    <a:pos x="236" y="328"/>
                  </a:cxn>
                  <a:cxn ang="0">
                    <a:pos x="250" y="334"/>
                  </a:cxn>
                  <a:cxn ang="0">
                    <a:pos x="263" y="338"/>
                  </a:cxn>
                  <a:cxn ang="0">
                    <a:pos x="273" y="342"/>
                  </a:cxn>
                  <a:cxn ang="0">
                    <a:pos x="281" y="342"/>
                  </a:cxn>
                  <a:cxn ang="0">
                    <a:pos x="288" y="342"/>
                  </a:cxn>
                  <a:cxn ang="0">
                    <a:pos x="292" y="340"/>
                  </a:cxn>
                  <a:cxn ang="0">
                    <a:pos x="296" y="338"/>
                  </a:cxn>
                  <a:cxn ang="0">
                    <a:pos x="300" y="332"/>
                  </a:cxn>
                  <a:cxn ang="0">
                    <a:pos x="315" y="300"/>
                  </a:cxn>
                  <a:cxn ang="0">
                    <a:pos x="334" y="259"/>
                  </a:cxn>
                  <a:cxn ang="0">
                    <a:pos x="352" y="214"/>
                  </a:cxn>
                  <a:cxn ang="0">
                    <a:pos x="373" y="165"/>
                  </a:cxn>
                  <a:cxn ang="0">
                    <a:pos x="392" y="116"/>
                  </a:cxn>
                  <a:cxn ang="0">
                    <a:pos x="411" y="69"/>
                  </a:cxn>
                  <a:cxn ang="0">
                    <a:pos x="427" y="30"/>
                  </a:cxn>
                  <a:cxn ang="0">
                    <a:pos x="442" y="0"/>
                  </a:cxn>
                  <a:cxn ang="0">
                    <a:pos x="450" y="4"/>
                  </a:cxn>
                  <a:cxn ang="0">
                    <a:pos x="457" y="8"/>
                  </a:cxn>
                  <a:cxn ang="0">
                    <a:pos x="465" y="12"/>
                  </a:cxn>
                  <a:cxn ang="0">
                    <a:pos x="473" y="16"/>
                  </a:cxn>
                  <a:cxn ang="0">
                    <a:pos x="482" y="20"/>
                  </a:cxn>
                  <a:cxn ang="0">
                    <a:pos x="490" y="24"/>
                  </a:cxn>
                  <a:cxn ang="0">
                    <a:pos x="496" y="30"/>
                  </a:cxn>
                  <a:cxn ang="0">
                    <a:pos x="504" y="36"/>
                  </a:cxn>
                </a:cxnLst>
                <a:rect l="0" t="0" r="r" b="b"/>
                <a:pathLst>
                  <a:path w="504" h="387">
                    <a:moveTo>
                      <a:pt x="504" y="36"/>
                    </a:moveTo>
                    <a:lnTo>
                      <a:pt x="504" y="67"/>
                    </a:lnTo>
                    <a:lnTo>
                      <a:pt x="427" y="265"/>
                    </a:lnTo>
                    <a:lnTo>
                      <a:pt x="421" y="281"/>
                    </a:lnTo>
                    <a:lnTo>
                      <a:pt x="413" y="296"/>
                    </a:lnTo>
                    <a:lnTo>
                      <a:pt x="402" y="310"/>
                    </a:lnTo>
                    <a:lnTo>
                      <a:pt x="390" y="322"/>
                    </a:lnTo>
                    <a:lnTo>
                      <a:pt x="373" y="320"/>
                    </a:lnTo>
                    <a:lnTo>
                      <a:pt x="359" y="322"/>
                    </a:lnTo>
                    <a:lnTo>
                      <a:pt x="342" y="330"/>
                    </a:lnTo>
                    <a:lnTo>
                      <a:pt x="327" y="342"/>
                    </a:lnTo>
                    <a:lnTo>
                      <a:pt x="313" y="353"/>
                    </a:lnTo>
                    <a:lnTo>
                      <a:pt x="300" y="365"/>
                    </a:lnTo>
                    <a:lnTo>
                      <a:pt x="286" y="377"/>
                    </a:lnTo>
                    <a:lnTo>
                      <a:pt x="271" y="387"/>
                    </a:lnTo>
                    <a:lnTo>
                      <a:pt x="273" y="375"/>
                    </a:lnTo>
                    <a:lnTo>
                      <a:pt x="273" y="363"/>
                    </a:lnTo>
                    <a:lnTo>
                      <a:pt x="269" y="353"/>
                    </a:lnTo>
                    <a:lnTo>
                      <a:pt x="265" y="345"/>
                    </a:lnTo>
                    <a:lnTo>
                      <a:pt x="254" y="345"/>
                    </a:lnTo>
                    <a:lnTo>
                      <a:pt x="246" y="351"/>
                    </a:lnTo>
                    <a:lnTo>
                      <a:pt x="240" y="357"/>
                    </a:lnTo>
                    <a:lnTo>
                      <a:pt x="231" y="363"/>
                    </a:lnTo>
                    <a:lnTo>
                      <a:pt x="202" y="351"/>
                    </a:lnTo>
                    <a:lnTo>
                      <a:pt x="171" y="342"/>
                    </a:lnTo>
                    <a:lnTo>
                      <a:pt x="142" y="332"/>
                    </a:lnTo>
                    <a:lnTo>
                      <a:pt x="115" y="322"/>
                    </a:lnTo>
                    <a:lnTo>
                      <a:pt x="85" y="310"/>
                    </a:lnTo>
                    <a:lnTo>
                      <a:pt x="56" y="300"/>
                    </a:lnTo>
                    <a:lnTo>
                      <a:pt x="29" y="291"/>
                    </a:lnTo>
                    <a:lnTo>
                      <a:pt x="0" y="281"/>
                    </a:lnTo>
                    <a:lnTo>
                      <a:pt x="2" y="251"/>
                    </a:lnTo>
                    <a:lnTo>
                      <a:pt x="236" y="328"/>
                    </a:lnTo>
                    <a:lnTo>
                      <a:pt x="250" y="334"/>
                    </a:lnTo>
                    <a:lnTo>
                      <a:pt x="263" y="338"/>
                    </a:lnTo>
                    <a:lnTo>
                      <a:pt x="273" y="342"/>
                    </a:lnTo>
                    <a:lnTo>
                      <a:pt x="281" y="342"/>
                    </a:lnTo>
                    <a:lnTo>
                      <a:pt x="288" y="342"/>
                    </a:lnTo>
                    <a:lnTo>
                      <a:pt x="292" y="340"/>
                    </a:lnTo>
                    <a:lnTo>
                      <a:pt x="296" y="338"/>
                    </a:lnTo>
                    <a:lnTo>
                      <a:pt x="300" y="332"/>
                    </a:lnTo>
                    <a:lnTo>
                      <a:pt x="315" y="300"/>
                    </a:lnTo>
                    <a:lnTo>
                      <a:pt x="334" y="259"/>
                    </a:lnTo>
                    <a:lnTo>
                      <a:pt x="352" y="214"/>
                    </a:lnTo>
                    <a:lnTo>
                      <a:pt x="373" y="165"/>
                    </a:lnTo>
                    <a:lnTo>
                      <a:pt x="392" y="116"/>
                    </a:lnTo>
                    <a:lnTo>
                      <a:pt x="411" y="69"/>
                    </a:lnTo>
                    <a:lnTo>
                      <a:pt x="427" y="30"/>
                    </a:lnTo>
                    <a:lnTo>
                      <a:pt x="442" y="0"/>
                    </a:lnTo>
                    <a:lnTo>
                      <a:pt x="450" y="4"/>
                    </a:lnTo>
                    <a:lnTo>
                      <a:pt x="457" y="8"/>
                    </a:lnTo>
                    <a:lnTo>
                      <a:pt x="465" y="12"/>
                    </a:lnTo>
                    <a:lnTo>
                      <a:pt x="473" y="16"/>
                    </a:lnTo>
                    <a:lnTo>
                      <a:pt x="482" y="20"/>
                    </a:lnTo>
                    <a:lnTo>
                      <a:pt x="490" y="24"/>
                    </a:lnTo>
                    <a:lnTo>
                      <a:pt x="496" y="30"/>
                    </a:lnTo>
                    <a:lnTo>
                      <a:pt x="504" y="36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2" name="Freeform 107"/>
              <p:cNvSpPr>
                <a:spLocks/>
              </p:cNvSpPr>
              <p:nvPr/>
            </p:nvSpPr>
            <p:spPr bwMode="auto">
              <a:xfrm>
                <a:off x="1314" y="2327"/>
                <a:ext cx="597" cy="14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482" y="114"/>
                  </a:cxn>
                  <a:cxn ang="0">
                    <a:pos x="475" y="116"/>
                  </a:cxn>
                  <a:cxn ang="0">
                    <a:pos x="461" y="114"/>
                  </a:cxn>
                  <a:cxn ang="0">
                    <a:pos x="440" y="112"/>
                  </a:cxn>
                  <a:cxn ang="0">
                    <a:pos x="415" y="110"/>
                  </a:cxn>
                  <a:cxn ang="0">
                    <a:pos x="390" y="108"/>
                  </a:cxn>
                  <a:cxn ang="0">
                    <a:pos x="367" y="104"/>
                  </a:cxn>
                  <a:cxn ang="0">
                    <a:pos x="352" y="102"/>
                  </a:cxn>
                  <a:cxn ang="0">
                    <a:pos x="346" y="102"/>
                  </a:cxn>
                  <a:cxn ang="0">
                    <a:pos x="0" y="0"/>
                  </a:cxn>
                  <a:cxn ang="0">
                    <a:pos x="115" y="2"/>
                  </a:cxn>
                </a:cxnLst>
                <a:rect l="0" t="0" r="r" b="b"/>
                <a:pathLst>
                  <a:path w="482" h="116">
                    <a:moveTo>
                      <a:pt x="115" y="2"/>
                    </a:moveTo>
                    <a:lnTo>
                      <a:pt x="482" y="114"/>
                    </a:lnTo>
                    <a:lnTo>
                      <a:pt x="475" y="116"/>
                    </a:lnTo>
                    <a:lnTo>
                      <a:pt x="461" y="114"/>
                    </a:lnTo>
                    <a:lnTo>
                      <a:pt x="440" y="112"/>
                    </a:lnTo>
                    <a:lnTo>
                      <a:pt x="415" y="110"/>
                    </a:lnTo>
                    <a:lnTo>
                      <a:pt x="390" y="108"/>
                    </a:lnTo>
                    <a:lnTo>
                      <a:pt x="367" y="104"/>
                    </a:lnTo>
                    <a:lnTo>
                      <a:pt x="352" y="102"/>
                    </a:lnTo>
                    <a:lnTo>
                      <a:pt x="346" y="102"/>
                    </a:lnTo>
                    <a:lnTo>
                      <a:pt x="0" y="0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3" name="Freeform 108"/>
              <p:cNvSpPr>
                <a:spLocks/>
              </p:cNvSpPr>
              <p:nvPr/>
            </p:nvSpPr>
            <p:spPr bwMode="auto">
              <a:xfrm>
                <a:off x="1080" y="2376"/>
                <a:ext cx="554" cy="605"/>
              </a:xfrm>
              <a:custGeom>
                <a:avLst/>
                <a:gdLst/>
                <a:ahLst/>
                <a:cxnLst>
                  <a:cxn ang="0">
                    <a:pos x="448" y="113"/>
                  </a:cxn>
                  <a:cxn ang="0">
                    <a:pos x="438" y="205"/>
                  </a:cxn>
                  <a:cxn ang="0">
                    <a:pos x="426" y="300"/>
                  </a:cxn>
                  <a:cxn ang="0">
                    <a:pos x="409" y="394"/>
                  </a:cxn>
                  <a:cxn ang="0">
                    <a:pos x="388" y="488"/>
                  </a:cxn>
                  <a:cxn ang="0">
                    <a:pos x="382" y="496"/>
                  </a:cxn>
                  <a:cxn ang="0">
                    <a:pos x="371" y="498"/>
                  </a:cxn>
                  <a:cxn ang="0">
                    <a:pos x="361" y="498"/>
                  </a:cxn>
                  <a:cxn ang="0">
                    <a:pos x="353" y="496"/>
                  </a:cxn>
                  <a:cxn ang="0">
                    <a:pos x="0" y="358"/>
                  </a:cxn>
                  <a:cxn ang="0">
                    <a:pos x="61" y="0"/>
                  </a:cxn>
                  <a:cxn ang="0">
                    <a:pos x="65" y="1"/>
                  </a:cxn>
                  <a:cxn ang="0">
                    <a:pos x="75" y="3"/>
                  </a:cxn>
                  <a:cxn ang="0">
                    <a:pos x="94" y="9"/>
                  </a:cxn>
                  <a:cxn ang="0">
                    <a:pos x="117" y="15"/>
                  </a:cxn>
                  <a:cxn ang="0">
                    <a:pos x="144" y="23"/>
                  </a:cxn>
                  <a:cxn ang="0">
                    <a:pos x="173" y="31"/>
                  </a:cxn>
                  <a:cxn ang="0">
                    <a:pos x="207" y="41"/>
                  </a:cxn>
                  <a:cxn ang="0">
                    <a:pos x="240" y="51"/>
                  </a:cxn>
                  <a:cxn ang="0">
                    <a:pos x="275" y="60"/>
                  </a:cxn>
                  <a:cxn ang="0">
                    <a:pos x="309" y="70"/>
                  </a:cxn>
                  <a:cxn ang="0">
                    <a:pos x="342" y="80"/>
                  </a:cxn>
                  <a:cxn ang="0">
                    <a:pos x="371" y="90"/>
                  </a:cxn>
                  <a:cxn ang="0">
                    <a:pos x="398" y="98"/>
                  </a:cxn>
                  <a:cxn ang="0">
                    <a:pos x="421" y="103"/>
                  </a:cxn>
                  <a:cxn ang="0">
                    <a:pos x="438" y="109"/>
                  </a:cxn>
                  <a:cxn ang="0">
                    <a:pos x="448" y="113"/>
                  </a:cxn>
                </a:cxnLst>
                <a:rect l="0" t="0" r="r" b="b"/>
                <a:pathLst>
                  <a:path w="448" h="498">
                    <a:moveTo>
                      <a:pt x="448" y="113"/>
                    </a:moveTo>
                    <a:lnTo>
                      <a:pt x="438" y="205"/>
                    </a:lnTo>
                    <a:lnTo>
                      <a:pt x="426" y="300"/>
                    </a:lnTo>
                    <a:lnTo>
                      <a:pt x="409" y="394"/>
                    </a:lnTo>
                    <a:lnTo>
                      <a:pt x="388" y="488"/>
                    </a:lnTo>
                    <a:lnTo>
                      <a:pt x="382" y="496"/>
                    </a:lnTo>
                    <a:lnTo>
                      <a:pt x="371" y="498"/>
                    </a:lnTo>
                    <a:lnTo>
                      <a:pt x="361" y="498"/>
                    </a:lnTo>
                    <a:lnTo>
                      <a:pt x="353" y="496"/>
                    </a:lnTo>
                    <a:lnTo>
                      <a:pt x="0" y="358"/>
                    </a:lnTo>
                    <a:lnTo>
                      <a:pt x="61" y="0"/>
                    </a:lnTo>
                    <a:lnTo>
                      <a:pt x="65" y="1"/>
                    </a:lnTo>
                    <a:lnTo>
                      <a:pt x="75" y="3"/>
                    </a:lnTo>
                    <a:lnTo>
                      <a:pt x="94" y="9"/>
                    </a:lnTo>
                    <a:lnTo>
                      <a:pt x="117" y="15"/>
                    </a:lnTo>
                    <a:lnTo>
                      <a:pt x="144" y="23"/>
                    </a:lnTo>
                    <a:lnTo>
                      <a:pt x="173" y="31"/>
                    </a:lnTo>
                    <a:lnTo>
                      <a:pt x="207" y="41"/>
                    </a:lnTo>
                    <a:lnTo>
                      <a:pt x="240" y="51"/>
                    </a:lnTo>
                    <a:lnTo>
                      <a:pt x="275" y="60"/>
                    </a:lnTo>
                    <a:lnTo>
                      <a:pt x="309" y="70"/>
                    </a:lnTo>
                    <a:lnTo>
                      <a:pt x="342" y="80"/>
                    </a:lnTo>
                    <a:lnTo>
                      <a:pt x="371" y="90"/>
                    </a:lnTo>
                    <a:lnTo>
                      <a:pt x="398" y="98"/>
                    </a:lnTo>
                    <a:lnTo>
                      <a:pt x="421" y="103"/>
                    </a:lnTo>
                    <a:lnTo>
                      <a:pt x="438" y="109"/>
                    </a:lnTo>
                    <a:lnTo>
                      <a:pt x="448" y="113"/>
                    </a:lnTo>
                    <a:close/>
                  </a:path>
                </a:pathLst>
              </a:custGeom>
              <a:solidFill>
                <a:srgbClr val="33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4" name="Freeform 109"/>
              <p:cNvSpPr>
                <a:spLocks/>
              </p:cNvSpPr>
              <p:nvPr/>
            </p:nvSpPr>
            <p:spPr bwMode="auto">
              <a:xfrm>
                <a:off x="4767" y="2444"/>
                <a:ext cx="149" cy="250"/>
              </a:xfrm>
              <a:custGeom>
                <a:avLst/>
                <a:gdLst/>
                <a:ahLst/>
                <a:cxnLst>
                  <a:cxn ang="0">
                    <a:pos x="120" y="30"/>
                  </a:cxn>
                  <a:cxn ang="0">
                    <a:pos x="110" y="75"/>
                  </a:cxn>
                  <a:cxn ang="0">
                    <a:pos x="97" y="118"/>
                  </a:cxn>
                  <a:cxn ang="0">
                    <a:pos x="83" y="159"/>
                  </a:cxn>
                  <a:cxn ang="0">
                    <a:pos x="60" y="195"/>
                  </a:cxn>
                  <a:cxn ang="0">
                    <a:pos x="47" y="200"/>
                  </a:cxn>
                  <a:cxn ang="0">
                    <a:pos x="31" y="202"/>
                  </a:cxn>
                  <a:cxn ang="0">
                    <a:pos x="14" y="206"/>
                  </a:cxn>
                  <a:cxn ang="0">
                    <a:pos x="0" y="206"/>
                  </a:cxn>
                  <a:cxn ang="0">
                    <a:pos x="81" y="0"/>
                  </a:cxn>
                  <a:cxn ang="0">
                    <a:pos x="93" y="4"/>
                  </a:cxn>
                  <a:cxn ang="0">
                    <a:pos x="110" y="8"/>
                  </a:cxn>
                  <a:cxn ang="0">
                    <a:pos x="120" y="16"/>
                  </a:cxn>
                  <a:cxn ang="0">
                    <a:pos x="120" y="30"/>
                  </a:cxn>
                </a:cxnLst>
                <a:rect l="0" t="0" r="r" b="b"/>
                <a:pathLst>
                  <a:path w="120" h="206">
                    <a:moveTo>
                      <a:pt x="120" y="30"/>
                    </a:moveTo>
                    <a:lnTo>
                      <a:pt x="110" y="75"/>
                    </a:lnTo>
                    <a:lnTo>
                      <a:pt x="97" y="118"/>
                    </a:lnTo>
                    <a:lnTo>
                      <a:pt x="83" y="159"/>
                    </a:lnTo>
                    <a:lnTo>
                      <a:pt x="60" y="195"/>
                    </a:lnTo>
                    <a:lnTo>
                      <a:pt x="47" y="200"/>
                    </a:lnTo>
                    <a:lnTo>
                      <a:pt x="31" y="202"/>
                    </a:lnTo>
                    <a:lnTo>
                      <a:pt x="14" y="206"/>
                    </a:lnTo>
                    <a:lnTo>
                      <a:pt x="0" y="206"/>
                    </a:lnTo>
                    <a:lnTo>
                      <a:pt x="81" y="0"/>
                    </a:lnTo>
                    <a:lnTo>
                      <a:pt x="93" y="4"/>
                    </a:lnTo>
                    <a:lnTo>
                      <a:pt x="110" y="8"/>
                    </a:lnTo>
                    <a:lnTo>
                      <a:pt x="120" y="16"/>
                    </a:lnTo>
                    <a:lnTo>
                      <a:pt x="120" y="30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5" name="Freeform 110"/>
              <p:cNvSpPr>
                <a:spLocks/>
              </p:cNvSpPr>
              <p:nvPr/>
            </p:nvSpPr>
            <p:spPr bwMode="auto">
              <a:xfrm>
                <a:off x="1664" y="2493"/>
                <a:ext cx="290" cy="605"/>
              </a:xfrm>
              <a:custGeom>
                <a:avLst/>
                <a:gdLst/>
                <a:ahLst/>
                <a:cxnLst>
                  <a:cxn ang="0">
                    <a:pos x="165" y="468"/>
                  </a:cxn>
                  <a:cxn ang="0">
                    <a:pos x="144" y="476"/>
                  </a:cxn>
                  <a:cxn ang="0">
                    <a:pos x="123" y="484"/>
                  </a:cxn>
                  <a:cxn ang="0">
                    <a:pos x="103" y="488"/>
                  </a:cxn>
                  <a:cxn ang="0">
                    <a:pos x="80" y="490"/>
                  </a:cxn>
                  <a:cxn ang="0">
                    <a:pos x="59" y="492"/>
                  </a:cxn>
                  <a:cxn ang="0">
                    <a:pos x="38" y="494"/>
                  </a:cxn>
                  <a:cxn ang="0">
                    <a:pos x="19" y="494"/>
                  </a:cxn>
                  <a:cxn ang="0">
                    <a:pos x="0" y="498"/>
                  </a:cxn>
                  <a:cxn ang="0">
                    <a:pos x="82" y="0"/>
                  </a:cxn>
                  <a:cxn ang="0">
                    <a:pos x="234" y="13"/>
                  </a:cxn>
                  <a:cxn ang="0">
                    <a:pos x="232" y="31"/>
                  </a:cxn>
                  <a:cxn ang="0">
                    <a:pos x="224" y="76"/>
                  </a:cxn>
                  <a:cxn ang="0">
                    <a:pos x="211" y="143"/>
                  </a:cxn>
                  <a:cxn ang="0">
                    <a:pos x="199" y="219"/>
                  </a:cxn>
                  <a:cxn ang="0">
                    <a:pos x="186" y="300"/>
                  </a:cxn>
                  <a:cxn ang="0">
                    <a:pos x="176" y="374"/>
                  </a:cxn>
                  <a:cxn ang="0">
                    <a:pos x="167" y="433"/>
                  </a:cxn>
                  <a:cxn ang="0">
                    <a:pos x="165" y="468"/>
                  </a:cxn>
                </a:cxnLst>
                <a:rect l="0" t="0" r="r" b="b"/>
                <a:pathLst>
                  <a:path w="234" h="498">
                    <a:moveTo>
                      <a:pt x="165" y="468"/>
                    </a:moveTo>
                    <a:lnTo>
                      <a:pt x="144" y="476"/>
                    </a:lnTo>
                    <a:lnTo>
                      <a:pt x="123" y="484"/>
                    </a:lnTo>
                    <a:lnTo>
                      <a:pt x="103" y="488"/>
                    </a:lnTo>
                    <a:lnTo>
                      <a:pt x="80" y="490"/>
                    </a:lnTo>
                    <a:lnTo>
                      <a:pt x="59" y="492"/>
                    </a:lnTo>
                    <a:lnTo>
                      <a:pt x="38" y="494"/>
                    </a:lnTo>
                    <a:lnTo>
                      <a:pt x="19" y="494"/>
                    </a:lnTo>
                    <a:lnTo>
                      <a:pt x="0" y="498"/>
                    </a:lnTo>
                    <a:lnTo>
                      <a:pt x="82" y="0"/>
                    </a:lnTo>
                    <a:lnTo>
                      <a:pt x="234" y="13"/>
                    </a:lnTo>
                    <a:lnTo>
                      <a:pt x="232" y="31"/>
                    </a:lnTo>
                    <a:lnTo>
                      <a:pt x="224" y="76"/>
                    </a:lnTo>
                    <a:lnTo>
                      <a:pt x="211" y="143"/>
                    </a:lnTo>
                    <a:lnTo>
                      <a:pt x="199" y="219"/>
                    </a:lnTo>
                    <a:lnTo>
                      <a:pt x="186" y="300"/>
                    </a:lnTo>
                    <a:lnTo>
                      <a:pt x="176" y="374"/>
                    </a:lnTo>
                    <a:lnTo>
                      <a:pt x="167" y="433"/>
                    </a:lnTo>
                    <a:lnTo>
                      <a:pt x="165" y="468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6" name="Freeform 111"/>
              <p:cNvSpPr>
                <a:spLocks/>
              </p:cNvSpPr>
              <p:nvPr/>
            </p:nvSpPr>
            <p:spPr bwMode="auto">
              <a:xfrm>
                <a:off x="1928" y="2578"/>
                <a:ext cx="371" cy="413"/>
              </a:xfrm>
              <a:custGeom>
                <a:avLst/>
                <a:gdLst/>
                <a:ahLst/>
                <a:cxnLst>
                  <a:cxn ang="0">
                    <a:pos x="300" y="51"/>
                  </a:cxn>
                  <a:cxn ang="0">
                    <a:pos x="286" y="114"/>
                  </a:cxn>
                  <a:cxn ang="0">
                    <a:pos x="273" y="177"/>
                  </a:cxn>
                  <a:cxn ang="0">
                    <a:pos x="263" y="240"/>
                  </a:cxn>
                  <a:cxn ang="0">
                    <a:pos x="252" y="302"/>
                  </a:cxn>
                  <a:cxn ang="0">
                    <a:pos x="223" y="308"/>
                  </a:cxn>
                  <a:cxn ang="0">
                    <a:pos x="192" y="312"/>
                  </a:cxn>
                  <a:cxn ang="0">
                    <a:pos x="161" y="318"/>
                  </a:cxn>
                  <a:cxn ang="0">
                    <a:pos x="127" y="322"/>
                  </a:cxn>
                  <a:cxn ang="0">
                    <a:pos x="96" y="326"/>
                  </a:cxn>
                  <a:cxn ang="0">
                    <a:pos x="63" y="332"/>
                  </a:cxn>
                  <a:cxn ang="0">
                    <a:pos x="31" y="336"/>
                  </a:cxn>
                  <a:cxn ang="0">
                    <a:pos x="0" y="340"/>
                  </a:cxn>
                  <a:cxn ang="0">
                    <a:pos x="8" y="269"/>
                  </a:cxn>
                  <a:cxn ang="0">
                    <a:pos x="52" y="0"/>
                  </a:cxn>
                  <a:cxn ang="0">
                    <a:pos x="292" y="45"/>
                  </a:cxn>
                  <a:cxn ang="0">
                    <a:pos x="300" y="51"/>
                  </a:cxn>
                </a:cxnLst>
                <a:rect l="0" t="0" r="r" b="b"/>
                <a:pathLst>
                  <a:path w="300" h="340">
                    <a:moveTo>
                      <a:pt x="300" y="51"/>
                    </a:moveTo>
                    <a:lnTo>
                      <a:pt x="286" y="114"/>
                    </a:lnTo>
                    <a:lnTo>
                      <a:pt x="273" y="177"/>
                    </a:lnTo>
                    <a:lnTo>
                      <a:pt x="263" y="240"/>
                    </a:lnTo>
                    <a:lnTo>
                      <a:pt x="252" y="302"/>
                    </a:lnTo>
                    <a:lnTo>
                      <a:pt x="223" y="308"/>
                    </a:lnTo>
                    <a:lnTo>
                      <a:pt x="192" y="312"/>
                    </a:lnTo>
                    <a:lnTo>
                      <a:pt x="161" y="318"/>
                    </a:lnTo>
                    <a:lnTo>
                      <a:pt x="127" y="322"/>
                    </a:lnTo>
                    <a:lnTo>
                      <a:pt x="96" y="326"/>
                    </a:lnTo>
                    <a:lnTo>
                      <a:pt x="63" y="332"/>
                    </a:lnTo>
                    <a:lnTo>
                      <a:pt x="31" y="336"/>
                    </a:lnTo>
                    <a:lnTo>
                      <a:pt x="0" y="340"/>
                    </a:lnTo>
                    <a:lnTo>
                      <a:pt x="8" y="269"/>
                    </a:lnTo>
                    <a:lnTo>
                      <a:pt x="52" y="0"/>
                    </a:lnTo>
                    <a:lnTo>
                      <a:pt x="292" y="45"/>
                    </a:lnTo>
                    <a:lnTo>
                      <a:pt x="300" y="51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7" name="Freeform 112"/>
              <p:cNvSpPr>
                <a:spLocks/>
              </p:cNvSpPr>
              <p:nvPr/>
            </p:nvSpPr>
            <p:spPr bwMode="auto">
              <a:xfrm>
                <a:off x="4437" y="2614"/>
                <a:ext cx="820" cy="498"/>
              </a:xfrm>
              <a:custGeom>
                <a:avLst/>
                <a:gdLst/>
                <a:ahLst/>
                <a:cxnLst>
                  <a:cxn ang="0">
                    <a:pos x="663" y="92"/>
                  </a:cxn>
                  <a:cxn ang="0">
                    <a:pos x="181" y="410"/>
                  </a:cxn>
                  <a:cxn ang="0">
                    <a:pos x="158" y="404"/>
                  </a:cxn>
                  <a:cxn ang="0">
                    <a:pos x="135" y="398"/>
                  </a:cxn>
                  <a:cxn ang="0">
                    <a:pos x="112" y="392"/>
                  </a:cxn>
                  <a:cxn ang="0">
                    <a:pos x="91" y="384"/>
                  </a:cxn>
                  <a:cxn ang="0">
                    <a:pos x="68" y="376"/>
                  </a:cxn>
                  <a:cxn ang="0">
                    <a:pos x="46" y="366"/>
                  </a:cxn>
                  <a:cxn ang="0">
                    <a:pos x="23" y="361"/>
                  </a:cxn>
                  <a:cxn ang="0">
                    <a:pos x="0" y="353"/>
                  </a:cxn>
                  <a:cxn ang="0">
                    <a:pos x="4" y="343"/>
                  </a:cxn>
                  <a:cxn ang="0">
                    <a:pos x="10" y="337"/>
                  </a:cxn>
                  <a:cxn ang="0">
                    <a:pos x="18" y="335"/>
                  </a:cxn>
                  <a:cxn ang="0">
                    <a:pos x="29" y="333"/>
                  </a:cxn>
                  <a:cxn ang="0">
                    <a:pos x="37" y="335"/>
                  </a:cxn>
                  <a:cxn ang="0">
                    <a:pos x="48" y="335"/>
                  </a:cxn>
                  <a:cxn ang="0">
                    <a:pos x="56" y="335"/>
                  </a:cxn>
                  <a:cxn ang="0">
                    <a:pos x="64" y="333"/>
                  </a:cxn>
                  <a:cxn ang="0">
                    <a:pos x="81" y="323"/>
                  </a:cxn>
                  <a:cxn ang="0">
                    <a:pos x="102" y="315"/>
                  </a:cxn>
                  <a:cxn ang="0">
                    <a:pos x="121" y="308"/>
                  </a:cxn>
                  <a:cxn ang="0">
                    <a:pos x="141" y="300"/>
                  </a:cxn>
                  <a:cxn ang="0">
                    <a:pos x="158" y="290"/>
                  </a:cxn>
                  <a:cxn ang="0">
                    <a:pos x="173" y="278"/>
                  </a:cxn>
                  <a:cxn ang="0">
                    <a:pos x="185" y="263"/>
                  </a:cxn>
                  <a:cxn ang="0">
                    <a:pos x="191" y="241"/>
                  </a:cxn>
                  <a:cxn ang="0">
                    <a:pos x="191" y="212"/>
                  </a:cxn>
                  <a:cxn ang="0">
                    <a:pos x="183" y="184"/>
                  </a:cxn>
                  <a:cxn ang="0">
                    <a:pos x="175" y="161"/>
                  </a:cxn>
                  <a:cxn ang="0">
                    <a:pos x="185" y="135"/>
                  </a:cxn>
                  <a:cxn ang="0">
                    <a:pos x="194" y="131"/>
                  </a:cxn>
                  <a:cxn ang="0">
                    <a:pos x="202" y="129"/>
                  </a:cxn>
                  <a:cxn ang="0">
                    <a:pos x="212" y="125"/>
                  </a:cxn>
                  <a:cxn ang="0">
                    <a:pos x="221" y="123"/>
                  </a:cxn>
                  <a:cxn ang="0">
                    <a:pos x="229" y="119"/>
                  </a:cxn>
                  <a:cxn ang="0">
                    <a:pos x="237" y="115"/>
                  </a:cxn>
                  <a:cxn ang="0">
                    <a:pos x="244" y="110"/>
                  </a:cxn>
                  <a:cxn ang="0">
                    <a:pos x="248" y="100"/>
                  </a:cxn>
                  <a:cxn ang="0">
                    <a:pos x="262" y="100"/>
                  </a:cxn>
                  <a:cxn ang="0">
                    <a:pos x="279" y="100"/>
                  </a:cxn>
                  <a:cxn ang="0">
                    <a:pos x="294" y="100"/>
                  </a:cxn>
                  <a:cxn ang="0">
                    <a:pos x="310" y="100"/>
                  </a:cxn>
                  <a:cxn ang="0">
                    <a:pos x="325" y="96"/>
                  </a:cxn>
                  <a:cxn ang="0">
                    <a:pos x="337" y="90"/>
                  </a:cxn>
                  <a:cxn ang="0">
                    <a:pos x="348" y="82"/>
                  </a:cxn>
                  <a:cxn ang="0">
                    <a:pos x="356" y="66"/>
                  </a:cxn>
                  <a:cxn ang="0">
                    <a:pos x="387" y="0"/>
                  </a:cxn>
                  <a:cxn ang="0">
                    <a:pos x="663" y="92"/>
                  </a:cxn>
                </a:cxnLst>
                <a:rect l="0" t="0" r="r" b="b"/>
                <a:pathLst>
                  <a:path w="663" h="410">
                    <a:moveTo>
                      <a:pt x="663" y="92"/>
                    </a:moveTo>
                    <a:lnTo>
                      <a:pt x="181" y="410"/>
                    </a:lnTo>
                    <a:lnTo>
                      <a:pt x="158" y="404"/>
                    </a:lnTo>
                    <a:lnTo>
                      <a:pt x="135" y="398"/>
                    </a:lnTo>
                    <a:lnTo>
                      <a:pt x="112" y="392"/>
                    </a:lnTo>
                    <a:lnTo>
                      <a:pt x="91" y="384"/>
                    </a:lnTo>
                    <a:lnTo>
                      <a:pt x="68" y="376"/>
                    </a:lnTo>
                    <a:lnTo>
                      <a:pt x="46" y="366"/>
                    </a:lnTo>
                    <a:lnTo>
                      <a:pt x="23" y="361"/>
                    </a:lnTo>
                    <a:lnTo>
                      <a:pt x="0" y="353"/>
                    </a:lnTo>
                    <a:lnTo>
                      <a:pt x="4" y="343"/>
                    </a:lnTo>
                    <a:lnTo>
                      <a:pt x="10" y="337"/>
                    </a:lnTo>
                    <a:lnTo>
                      <a:pt x="18" y="335"/>
                    </a:lnTo>
                    <a:lnTo>
                      <a:pt x="29" y="333"/>
                    </a:lnTo>
                    <a:lnTo>
                      <a:pt x="37" y="335"/>
                    </a:lnTo>
                    <a:lnTo>
                      <a:pt x="48" y="335"/>
                    </a:lnTo>
                    <a:lnTo>
                      <a:pt x="56" y="335"/>
                    </a:lnTo>
                    <a:lnTo>
                      <a:pt x="64" y="333"/>
                    </a:lnTo>
                    <a:lnTo>
                      <a:pt x="81" y="323"/>
                    </a:lnTo>
                    <a:lnTo>
                      <a:pt x="102" y="315"/>
                    </a:lnTo>
                    <a:lnTo>
                      <a:pt x="121" y="308"/>
                    </a:lnTo>
                    <a:lnTo>
                      <a:pt x="141" y="300"/>
                    </a:lnTo>
                    <a:lnTo>
                      <a:pt x="158" y="290"/>
                    </a:lnTo>
                    <a:lnTo>
                      <a:pt x="173" y="278"/>
                    </a:lnTo>
                    <a:lnTo>
                      <a:pt x="185" y="263"/>
                    </a:lnTo>
                    <a:lnTo>
                      <a:pt x="191" y="241"/>
                    </a:lnTo>
                    <a:lnTo>
                      <a:pt x="191" y="212"/>
                    </a:lnTo>
                    <a:lnTo>
                      <a:pt x="183" y="184"/>
                    </a:lnTo>
                    <a:lnTo>
                      <a:pt x="175" y="161"/>
                    </a:lnTo>
                    <a:lnTo>
                      <a:pt x="185" y="135"/>
                    </a:lnTo>
                    <a:lnTo>
                      <a:pt x="194" y="131"/>
                    </a:lnTo>
                    <a:lnTo>
                      <a:pt x="202" y="129"/>
                    </a:lnTo>
                    <a:lnTo>
                      <a:pt x="212" y="125"/>
                    </a:lnTo>
                    <a:lnTo>
                      <a:pt x="221" y="123"/>
                    </a:lnTo>
                    <a:lnTo>
                      <a:pt x="229" y="119"/>
                    </a:lnTo>
                    <a:lnTo>
                      <a:pt x="237" y="115"/>
                    </a:lnTo>
                    <a:lnTo>
                      <a:pt x="244" y="110"/>
                    </a:lnTo>
                    <a:lnTo>
                      <a:pt x="248" y="100"/>
                    </a:lnTo>
                    <a:lnTo>
                      <a:pt x="262" y="100"/>
                    </a:lnTo>
                    <a:lnTo>
                      <a:pt x="279" y="100"/>
                    </a:lnTo>
                    <a:lnTo>
                      <a:pt x="294" y="100"/>
                    </a:lnTo>
                    <a:lnTo>
                      <a:pt x="310" y="100"/>
                    </a:lnTo>
                    <a:lnTo>
                      <a:pt x="325" y="96"/>
                    </a:lnTo>
                    <a:lnTo>
                      <a:pt x="337" y="90"/>
                    </a:lnTo>
                    <a:lnTo>
                      <a:pt x="348" y="82"/>
                    </a:lnTo>
                    <a:lnTo>
                      <a:pt x="356" y="66"/>
                    </a:lnTo>
                    <a:lnTo>
                      <a:pt x="387" y="0"/>
                    </a:lnTo>
                    <a:lnTo>
                      <a:pt x="663" y="92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8" name="Freeform 113"/>
              <p:cNvSpPr>
                <a:spLocks/>
              </p:cNvSpPr>
              <p:nvPr/>
            </p:nvSpPr>
            <p:spPr bwMode="auto">
              <a:xfrm>
                <a:off x="4186" y="2711"/>
                <a:ext cx="254" cy="174"/>
              </a:xfrm>
              <a:custGeom>
                <a:avLst/>
                <a:gdLst/>
                <a:ahLst/>
                <a:cxnLst>
                  <a:cxn ang="0">
                    <a:pos x="205" y="69"/>
                  </a:cxn>
                  <a:cxn ang="0">
                    <a:pos x="190" y="82"/>
                  </a:cxn>
                  <a:cxn ang="0">
                    <a:pos x="180" y="102"/>
                  </a:cxn>
                  <a:cxn ang="0">
                    <a:pos x="171" y="122"/>
                  </a:cxn>
                  <a:cxn ang="0">
                    <a:pos x="167" y="143"/>
                  </a:cxn>
                  <a:cxn ang="0">
                    <a:pos x="148" y="137"/>
                  </a:cxn>
                  <a:cxn ang="0">
                    <a:pos x="130" y="132"/>
                  </a:cxn>
                  <a:cxn ang="0">
                    <a:pos x="111" y="124"/>
                  </a:cxn>
                  <a:cxn ang="0">
                    <a:pos x="90" y="116"/>
                  </a:cxn>
                  <a:cxn ang="0">
                    <a:pos x="71" y="108"/>
                  </a:cxn>
                  <a:cxn ang="0">
                    <a:pos x="48" y="100"/>
                  </a:cxn>
                  <a:cxn ang="0">
                    <a:pos x="28" y="92"/>
                  </a:cxn>
                  <a:cxn ang="0">
                    <a:pos x="5" y="84"/>
                  </a:cxn>
                  <a:cxn ang="0">
                    <a:pos x="0" y="63"/>
                  </a:cxn>
                  <a:cxn ang="0">
                    <a:pos x="0" y="41"/>
                  </a:cxn>
                  <a:cxn ang="0">
                    <a:pos x="5" y="22"/>
                  </a:cxn>
                  <a:cxn ang="0">
                    <a:pos x="9" y="0"/>
                  </a:cxn>
                  <a:cxn ang="0">
                    <a:pos x="34" y="6"/>
                  </a:cxn>
                  <a:cxn ang="0">
                    <a:pos x="59" y="14"/>
                  </a:cxn>
                  <a:cxn ang="0">
                    <a:pos x="84" y="22"/>
                  </a:cxn>
                  <a:cxn ang="0">
                    <a:pos x="109" y="31"/>
                  </a:cxn>
                  <a:cxn ang="0">
                    <a:pos x="132" y="41"/>
                  </a:cxn>
                  <a:cxn ang="0">
                    <a:pos x="157" y="51"/>
                  </a:cxn>
                  <a:cxn ang="0">
                    <a:pos x="180" y="59"/>
                  </a:cxn>
                  <a:cxn ang="0">
                    <a:pos x="205" y="69"/>
                  </a:cxn>
                </a:cxnLst>
                <a:rect l="0" t="0" r="r" b="b"/>
                <a:pathLst>
                  <a:path w="205" h="143">
                    <a:moveTo>
                      <a:pt x="205" y="69"/>
                    </a:moveTo>
                    <a:lnTo>
                      <a:pt x="190" y="82"/>
                    </a:lnTo>
                    <a:lnTo>
                      <a:pt x="180" y="102"/>
                    </a:lnTo>
                    <a:lnTo>
                      <a:pt x="171" y="122"/>
                    </a:lnTo>
                    <a:lnTo>
                      <a:pt x="167" y="143"/>
                    </a:lnTo>
                    <a:lnTo>
                      <a:pt x="148" y="137"/>
                    </a:lnTo>
                    <a:lnTo>
                      <a:pt x="130" y="132"/>
                    </a:lnTo>
                    <a:lnTo>
                      <a:pt x="111" y="124"/>
                    </a:lnTo>
                    <a:lnTo>
                      <a:pt x="90" y="116"/>
                    </a:lnTo>
                    <a:lnTo>
                      <a:pt x="71" y="108"/>
                    </a:lnTo>
                    <a:lnTo>
                      <a:pt x="48" y="100"/>
                    </a:lnTo>
                    <a:lnTo>
                      <a:pt x="28" y="92"/>
                    </a:lnTo>
                    <a:lnTo>
                      <a:pt x="5" y="84"/>
                    </a:lnTo>
                    <a:lnTo>
                      <a:pt x="0" y="63"/>
                    </a:lnTo>
                    <a:lnTo>
                      <a:pt x="0" y="41"/>
                    </a:lnTo>
                    <a:lnTo>
                      <a:pt x="5" y="22"/>
                    </a:lnTo>
                    <a:lnTo>
                      <a:pt x="9" y="0"/>
                    </a:lnTo>
                    <a:lnTo>
                      <a:pt x="34" y="6"/>
                    </a:lnTo>
                    <a:lnTo>
                      <a:pt x="59" y="14"/>
                    </a:lnTo>
                    <a:lnTo>
                      <a:pt x="84" y="22"/>
                    </a:lnTo>
                    <a:lnTo>
                      <a:pt x="109" y="31"/>
                    </a:lnTo>
                    <a:lnTo>
                      <a:pt x="132" y="41"/>
                    </a:lnTo>
                    <a:lnTo>
                      <a:pt x="157" y="51"/>
                    </a:lnTo>
                    <a:lnTo>
                      <a:pt x="180" y="59"/>
                    </a:lnTo>
                    <a:lnTo>
                      <a:pt x="205" y="6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99" name="Freeform 114"/>
              <p:cNvSpPr>
                <a:spLocks/>
              </p:cNvSpPr>
              <p:nvPr/>
            </p:nvSpPr>
            <p:spPr bwMode="auto">
              <a:xfrm>
                <a:off x="3214" y="2719"/>
                <a:ext cx="625" cy="476"/>
              </a:xfrm>
              <a:custGeom>
                <a:avLst/>
                <a:gdLst/>
                <a:ahLst/>
                <a:cxnLst>
                  <a:cxn ang="0">
                    <a:pos x="465" y="137"/>
                  </a:cxn>
                  <a:cxn ang="0">
                    <a:pos x="495" y="180"/>
                  </a:cxn>
                  <a:cxn ang="0">
                    <a:pos x="505" y="235"/>
                  </a:cxn>
                  <a:cxn ang="0">
                    <a:pos x="505" y="292"/>
                  </a:cxn>
                  <a:cxn ang="0">
                    <a:pos x="503" y="331"/>
                  </a:cxn>
                  <a:cxn ang="0">
                    <a:pos x="490" y="351"/>
                  </a:cxn>
                  <a:cxn ang="0">
                    <a:pos x="472" y="369"/>
                  </a:cxn>
                  <a:cxn ang="0">
                    <a:pos x="449" y="381"/>
                  </a:cxn>
                  <a:cxn ang="0">
                    <a:pos x="419" y="386"/>
                  </a:cxn>
                  <a:cxn ang="0">
                    <a:pos x="380" y="390"/>
                  </a:cxn>
                  <a:cxn ang="0">
                    <a:pos x="340" y="392"/>
                  </a:cxn>
                  <a:cxn ang="0">
                    <a:pos x="301" y="386"/>
                  </a:cxn>
                  <a:cxn ang="0">
                    <a:pos x="282" y="343"/>
                  </a:cxn>
                  <a:cxn ang="0">
                    <a:pos x="284" y="275"/>
                  </a:cxn>
                  <a:cxn ang="0">
                    <a:pos x="242" y="247"/>
                  </a:cxn>
                  <a:cxn ang="0">
                    <a:pos x="211" y="237"/>
                  </a:cxn>
                  <a:cxn ang="0">
                    <a:pos x="180" y="226"/>
                  </a:cxn>
                  <a:cxn ang="0">
                    <a:pos x="148" y="216"/>
                  </a:cxn>
                  <a:cxn ang="0">
                    <a:pos x="121" y="237"/>
                  </a:cxn>
                  <a:cxn ang="0">
                    <a:pos x="117" y="290"/>
                  </a:cxn>
                  <a:cxn ang="0">
                    <a:pos x="96" y="308"/>
                  </a:cxn>
                  <a:cxn ang="0">
                    <a:pos x="59" y="282"/>
                  </a:cxn>
                  <a:cxn ang="0">
                    <a:pos x="28" y="247"/>
                  </a:cxn>
                  <a:cxn ang="0">
                    <a:pos x="9" y="208"/>
                  </a:cxn>
                  <a:cxn ang="0">
                    <a:pos x="0" y="147"/>
                  </a:cxn>
                  <a:cxn ang="0">
                    <a:pos x="17" y="67"/>
                  </a:cxn>
                  <a:cxn ang="0">
                    <a:pos x="40" y="16"/>
                  </a:cxn>
                  <a:cxn ang="0">
                    <a:pos x="65" y="4"/>
                  </a:cxn>
                  <a:cxn ang="0">
                    <a:pos x="101" y="8"/>
                  </a:cxn>
                  <a:cxn ang="0">
                    <a:pos x="144" y="25"/>
                  </a:cxn>
                  <a:cxn ang="0">
                    <a:pos x="188" y="41"/>
                  </a:cxn>
                  <a:cxn ang="0">
                    <a:pos x="234" y="57"/>
                  </a:cxn>
                  <a:cxn ang="0">
                    <a:pos x="280" y="73"/>
                  </a:cxn>
                  <a:cxn ang="0">
                    <a:pos x="326" y="86"/>
                  </a:cxn>
                  <a:cxn ang="0">
                    <a:pos x="372" y="102"/>
                  </a:cxn>
                  <a:cxn ang="0">
                    <a:pos x="417" y="116"/>
                  </a:cxn>
                </a:cxnLst>
                <a:rect l="0" t="0" r="r" b="b"/>
                <a:pathLst>
                  <a:path w="505" h="392">
                    <a:moveTo>
                      <a:pt x="440" y="122"/>
                    </a:moveTo>
                    <a:lnTo>
                      <a:pt x="465" y="137"/>
                    </a:lnTo>
                    <a:lnTo>
                      <a:pt x="484" y="157"/>
                    </a:lnTo>
                    <a:lnTo>
                      <a:pt x="495" y="180"/>
                    </a:lnTo>
                    <a:lnTo>
                      <a:pt x="501" y="206"/>
                    </a:lnTo>
                    <a:lnTo>
                      <a:pt x="505" y="235"/>
                    </a:lnTo>
                    <a:lnTo>
                      <a:pt x="505" y="263"/>
                    </a:lnTo>
                    <a:lnTo>
                      <a:pt x="505" y="292"/>
                    </a:lnTo>
                    <a:lnTo>
                      <a:pt x="505" y="320"/>
                    </a:lnTo>
                    <a:lnTo>
                      <a:pt x="503" y="331"/>
                    </a:lnTo>
                    <a:lnTo>
                      <a:pt x="497" y="341"/>
                    </a:lnTo>
                    <a:lnTo>
                      <a:pt x="490" y="351"/>
                    </a:lnTo>
                    <a:lnTo>
                      <a:pt x="482" y="361"/>
                    </a:lnTo>
                    <a:lnTo>
                      <a:pt x="472" y="369"/>
                    </a:lnTo>
                    <a:lnTo>
                      <a:pt x="461" y="375"/>
                    </a:lnTo>
                    <a:lnTo>
                      <a:pt x="449" y="381"/>
                    </a:lnTo>
                    <a:lnTo>
                      <a:pt x="438" y="384"/>
                    </a:lnTo>
                    <a:lnTo>
                      <a:pt x="419" y="386"/>
                    </a:lnTo>
                    <a:lnTo>
                      <a:pt x="401" y="388"/>
                    </a:lnTo>
                    <a:lnTo>
                      <a:pt x="380" y="390"/>
                    </a:lnTo>
                    <a:lnTo>
                      <a:pt x="361" y="392"/>
                    </a:lnTo>
                    <a:lnTo>
                      <a:pt x="340" y="392"/>
                    </a:lnTo>
                    <a:lnTo>
                      <a:pt x="319" y="392"/>
                    </a:lnTo>
                    <a:lnTo>
                      <a:pt x="301" y="386"/>
                    </a:lnTo>
                    <a:lnTo>
                      <a:pt x="282" y="379"/>
                    </a:lnTo>
                    <a:lnTo>
                      <a:pt x="282" y="343"/>
                    </a:lnTo>
                    <a:lnTo>
                      <a:pt x="288" y="306"/>
                    </a:lnTo>
                    <a:lnTo>
                      <a:pt x="284" y="275"/>
                    </a:lnTo>
                    <a:lnTo>
                      <a:pt x="257" y="253"/>
                    </a:lnTo>
                    <a:lnTo>
                      <a:pt x="242" y="247"/>
                    </a:lnTo>
                    <a:lnTo>
                      <a:pt x="226" y="243"/>
                    </a:lnTo>
                    <a:lnTo>
                      <a:pt x="211" y="237"/>
                    </a:lnTo>
                    <a:lnTo>
                      <a:pt x="196" y="229"/>
                    </a:lnTo>
                    <a:lnTo>
                      <a:pt x="180" y="226"/>
                    </a:lnTo>
                    <a:lnTo>
                      <a:pt x="165" y="220"/>
                    </a:lnTo>
                    <a:lnTo>
                      <a:pt x="148" y="216"/>
                    </a:lnTo>
                    <a:lnTo>
                      <a:pt x="132" y="214"/>
                    </a:lnTo>
                    <a:lnTo>
                      <a:pt x="121" y="237"/>
                    </a:lnTo>
                    <a:lnTo>
                      <a:pt x="117" y="263"/>
                    </a:lnTo>
                    <a:lnTo>
                      <a:pt x="117" y="290"/>
                    </a:lnTo>
                    <a:lnTo>
                      <a:pt x="117" y="318"/>
                    </a:lnTo>
                    <a:lnTo>
                      <a:pt x="96" y="308"/>
                    </a:lnTo>
                    <a:lnTo>
                      <a:pt x="75" y="296"/>
                    </a:lnTo>
                    <a:lnTo>
                      <a:pt x="59" y="282"/>
                    </a:lnTo>
                    <a:lnTo>
                      <a:pt x="42" y="265"/>
                    </a:lnTo>
                    <a:lnTo>
                      <a:pt x="28" y="247"/>
                    </a:lnTo>
                    <a:lnTo>
                      <a:pt x="17" y="228"/>
                    </a:lnTo>
                    <a:lnTo>
                      <a:pt x="9" y="208"/>
                    </a:lnTo>
                    <a:lnTo>
                      <a:pt x="3" y="186"/>
                    </a:lnTo>
                    <a:lnTo>
                      <a:pt x="0" y="147"/>
                    </a:lnTo>
                    <a:lnTo>
                      <a:pt x="7" y="106"/>
                    </a:lnTo>
                    <a:lnTo>
                      <a:pt x="17" y="67"/>
                    </a:lnTo>
                    <a:lnTo>
                      <a:pt x="32" y="27"/>
                    </a:lnTo>
                    <a:lnTo>
                      <a:pt x="40" y="16"/>
                    </a:lnTo>
                    <a:lnTo>
                      <a:pt x="53" y="8"/>
                    </a:lnTo>
                    <a:lnTo>
                      <a:pt x="65" y="4"/>
                    </a:lnTo>
                    <a:lnTo>
                      <a:pt x="78" y="0"/>
                    </a:lnTo>
                    <a:lnTo>
                      <a:pt x="101" y="8"/>
                    </a:lnTo>
                    <a:lnTo>
                      <a:pt x="121" y="18"/>
                    </a:lnTo>
                    <a:lnTo>
                      <a:pt x="144" y="25"/>
                    </a:lnTo>
                    <a:lnTo>
                      <a:pt x="167" y="33"/>
                    </a:lnTo>
                    <a:lnTo>
                      <a:pt x="188" y="41"/>
                    </a:lnTo>
                    <a:lnTo>
                      <a:pt x="211" y="49"/>
                    </a:lnTo>
                    <a:lnTo>
                      <a:pt x="234" y="57"/>
                    </a:lnTo>
                    <a:lnTo>
                      <a:pt x="257" y="65"/>
                    </a:lnTo>
                    <a:lnTo>
                      <a:pt x="280" y="73"/>
                    </a:lnTo>
                    <a:lnTo>
                      <a:pt x="303" y="80"/>
                    </a:lnTo>
                    <a:lnTo>
                      <a:pt x="326" y="86"/>
                    </a:lnTo>
                    <a:lnTo>
                      <a:pt x="349" y="94"/>
                    </a:lnTo>
                    <a:lnTo>
                      <a:pt x="372" y="102"/>
                    </a:lnTo>
                    <a:lnTo>
                      <a:pt x="394" y="108"/>
                    </a:lnTo>
                    <a:lnTo>
                      <a:pt x="417" y="116"/>
                    </a:lnTo>
                    <a:lnTo>
                      <a:pt x="440" y="122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0" name="Freeform 115"/>
              <p:cNvSpPr>
                <a:spLocks/>
              </p:cNvSpPr>
              <p:nvPr/>
            </p:nvSpPr>
            <p:spPr bwMode="auto">
              <a:xfrm>
                <a:off x="3285" y="2749"/>
                <a:ext cx="507" cy="358"/>
              </a:xfrm>
              <a:custGeom>
                <a:avLst/>
                <a:gdLst/>
                <a:ahLst/>
                <a:cxnLst>
                  <a:cxn ang="0">
                    <a:pos x="360" y="122"/>
                  </a:cxn>
                  <a:cxn ang="0">
                    <a:pos x="392" y="153"/>
                  </a:cxn>
                  <a:cxn ang="0">
                    <a:pos x="408" y="197"/>
                  </a:cxn>
                  <a:cxn ang="0">
                    <a:pos x="410" y="242"/>
                  </a:cxn>
                  <a:cxn ang="0">
                    <a:pos x="404" y="289"/>
                  </a:cxn>
                  <a:cxn ang="0">
                    <a:pos x="402" y="293"/>
                  </a:cxn>
                  <a:cxn ang="0">
                    <a:pos x="398" y="295"/>
                  </a:cxn>
                  <a:cxn ang="0">
                    <a:pos x="392" y="295"/>
                  </a:cxn>
                  <a:cxn ang="0">
                    <a:pos x="388" y="295"/>
                  </a:cxn>
                  <a:cxn ang="0">
                    <a:pos x="388" y="252"/>
                  </a:cxn>
                  <a:cxn ang="0">
                    <a:pos x="383" y="208"/>
                  </a:cxn>
                  <a:cxn ang="0">
                    <a:pos x="369" y="169"/>
                  </a:cxn>
                  <a:cxn ang="0">
                    <a:pos x="340" y="138"/>
                  </a:cxn>
                  <a:cxn ang="0">
                    <a:pos x="317" y="132"/>
                  </a:cxn>
                  <a:cxn ang="0">
                    <a:pos x="294" y="128"/>
                  </a:cxn>
                  <a:cxn ang="0">
                    <a:pos x="273" y="122"/>
                  </a:cxn>
                  <a:cxn ang="0">
                    <a:pos x="250" y="116"/>
                  </a:cxn>
                  <a:cxn ang="0">
                    <a:pos x="227" y="110"/>
                  </a:cxn>
                  <a:cxn ang="0">
                    <a:pos x="206" y="102"/>
                  </a:cxn>
                  <a:cxn ang="0">
                    <a:pos x="183" y="97"/>
                  </a:cxn>
                  <a:cxn ang="0">
                    <a:pos x="162" y="89"/>
                  </a:cxn>
                  <a:cxn ang="0">
                    <a:pos x="142" y="81"/>
                  </a:cxn>
                  <a:cxn ang="0">
                    <a:pos x="121" y="73"/>
                  </a:cxn>
                  <a:cxn ang="0">
                    <a:pos x="100" y="63"/>
                  </a:cxn>
                  <a:cxn ang="0">
                    <a:pos x="79" y="55"/>
                  </a:cxn>
                  <a:cxn ang="0">
                    <a:pos x="58" y="46"/>
                  </a:cxn>
                  <a:cxn ang="0">
                    <a:pos x="39" y="36"/>
                  </a:cxn>
                  <a:cxn ang="0">
                    <a:pos x="18" y="26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27" y="10"/>
                  </a:cxn>
                  <a:cxn ang="0">
                    <a:pos x="48" y="20"/>
                  </a:cxn>
                  <a:cxn ang="0">
                    <a:pos x="69" y="30"/>
                  </a:cxn>
                  <a:cxn ang="0">
                    <a:pos x="91" y="38"/>
                  </a:cxn>
                  <a:cxn ang="0">
                    <a:pos x="112" y="46"/>
                  </a:cxn>
                  <a:cxn ang="0">
                    <a:pos x="135" y="53"/>
                  </a:cxn>
                  <a:cxn ang="0">
                    <a:pos x="156" y="61"/>
                  </a:cxn>
                  <a:cxn ang="0">
                    <a:pos x="179" y="69"/>
                  </a:cxn>
                  <a:cxn ang="0">
                    <a:pos x="202" y="77"/>
                  </a:cxn>
                  <a:cxn ang="0">
                    <a:pos x="225" y="83"/>
                  </a:cxn>
                  <a:cxn ang="0">
                    <a:pos x="248" y="91"/>
                  </a:cxn>
                  <a:cxn ang="0">
                    <a:pos x="269" y="97"/>
                  </a:cxn>
                  <a:cxn ang="0">
                    <a:pos x="292" y="102"/>
                  </a:cxn>
                  <a:cxn ang="0">
                    <a:pos x="315" y="110"/>
                  </a:cxn>
                  <a:cxn ang="0">
                    <a:pos x="337" y="116"/>
                  </a:cxn>
                  <a:cxn ang="0">
                    <a:pos x="360" y="122"/>
                  </a:cxn>
                </a:cxnLst>
                <a:rect l="0" t="0" r="r" b="b"/>
                <a:pathLst>
                  <a:path w="410" h="295">
                    <a:moveTo>
                      <a:pt x="360" y="122"/>
                    </a:moveTo>
                    <a:lnTo>
                      <a:pt x="392" y="153"/>
                    </a:lnTo>
                    <a:lnTo>
                      <a:pt x="408" y="197"/>
                    </a:lnTo>
                    <a:lnTo>
                      <a:pt x="410" y="242"/>
                    </a:lnTo>
                    <a:lnTo>
                      <a:pt x="404" y="289"/>
                    </a:lnTo>
                    <a:lnTo>
                      <a:pt x="402" y="293"/>
                    </a:lnTo>
                    <a:lnTo>
                      <a:pt x="398" y="295"/>
                    </a:lnTo>
                    <a:lnTo>
                      <a:pt x="392" y="295"/>
                    </a:lnTo>
                    <a:lnTo>
                      <a:pt x="388" y="295"/>
                    </a:lnTo>
                    <a:lnTo>
                      <a:pt x="388" y="252"/>
                    </a:lnTo>
                    <a:lnTo>
                      <a:pt x="383" y="208"/>
                    </a:lnTo>
                    <a:lnTo>
                      <a:pt x="369" y="169"/>
                    </a:lnTo>
                    <a:lnTo>
                      <a:pt x="340" y="138"/>
                    </a:lnTo>
                    <a:lnTo>
                      <a:pt x="317" y="132"/>
                    </a:lnTo>
                    <a:lnTo>
                      <a:pt x="294" y="128"/>
                    </a:lnTo>
                    <a:lnTo>
                      <a:pt x="273" y="122"/>
                    </a:lnTo>
                    <a:lnTo>
                      <a:pt x="250" y="116"/>
                    </a:lnTo>
                    <a:lnTo>
                      <a:pt x="227" y="110"/>
                    </a:lnTo>
                    <a:lnTo>
                      <a:pt x="206" y="102"/>
                    </a:lnTo>
                    <a:lnTo>
                      <a:pt x="183" y="97"/>
                    </a:lnTo>
                    <a:lnTo>
                      <a:pt x="162" y="89"/>
                    </a:lnTo>
                    <a:lnTo>
                      <a:pt x="142" y="81"/>
                    </a:lnTo>
                    <a:lnTo>
                      <a:pt x="121" y="73"/>
                    </a:lnTo>
                    <a:lnTo>
                      <a:pt x="100" y="63"/>
                    </a:lnTo>
                    <a:lnTo>
                      <a:pt x="79" y="55"/>
                    </a:lnTo>
                    <a:lnTo>
                      <a:pt x="58" y="46"/>
                    </a:lnTo>
                    <a:lnTo>
                      <a:pt x="39" y="36"/>
                    </a:lnTo>
                    <a:lnTo>
                      <a:pt x="18" y="2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27" y="10"/>
                    </a:lnTo>
                    <a:lnTo>
                      <a:pt x="48" y="20"/>
                    </a:lnTo>
                    <a:lnTo>
                      <a:pt x="69" y="30"/>
                    </a:lnTo>
                    <a:lnTo>
                      <a:pt x="91" y="38"/>
                    </a:lnTo>
                    <a:lnTo>
                      <a:pt x="112" y="46"/>
                    </a:lnTo>
                    <a:lnTo>
                      <a:pt x="135" y="53"/>
                    </a:lnTo>
                    <a:lnTo>
                      <a:pt x="156" y="61"/>
                    </a:lnTo>
                    <a:lnTo>
                      <a:pt x="179" y="69"/>
                    </a:lnTo>
                    <a:lnTo>
                      <a:pt x="202" y="77"/>
                    </a:lnTo>
                    <a:lnTo>
                      <a:pt x="225" y="83"/>
                    </a:lnTo>
                    <a:lnTo>
                      <a:pt x="248" y="91"/>
                    </a:lnTo>
                    <a:lnTo>
                      <a:pt x="269" y="97"/>
                    </a:lnTo>
                    <a:lnTo>
                      <a:pt x="292" y="102"/>
                    </a:lnTo>
                    <a:lnTo>
                      <a:pt x="315" y="110"/>
                    </a:lnTo>
                    <a:lnTo>
                      <a:pt x="337" y="116"/>
                    </a:lnTo>
                    <a:lnTo>
                      <a:pt x="360" y="1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1" name="Freeform 116"/>
              <p:cNvSpPr>
                <a:spLocks/>
              </p:cNvSpPr>
              <p:nvPr/>
            </p:nvSpPr>
            <p:spPr bwMode="auto">
              <a:xfrm>
                <a:off x="4437" y="2781"/>
                <a:ext cx="206" cy="198"/>
              </a:xfrm>
              <a:custGeom>
                <a:avLst/>
                <a:gdLst/>
                <a:ahLst/>
                <a:cxnLst>
                  <a:cxn ang="0">
                    <a:pos x="118" y="141"/>
                  </a:cxn>
                  <a:cxn ang="0">
                    <a:pos x="108" y="145"/>
                  </a:cxn>
                  <a:cxn ang="0">
                    <a:pos x="98" y="147"/>
                  </a:cxn>
                  <a:cxn ang="0">
                    <a:pos x="85" y="149"/>
                  </a:cxn>
                  <a:cxn ang="0">
                    <a:pos x="75" y="151"/>
                  </a:cxn>
                  <a:cxn ang="0">
                    <a:pos x="64" y="153"/>
                  </a:cxn>
                  <a:cxn ang="0">
                    <a:pos x="52" y="155"/>
                  </a:cxn>
                  <a:cxn ang="0">
                    <a:pos x="41" y="159"/>
                  </a:cxn>
                  <a:cxn ang="0">
                    <a:pos x="31" y="163"/>
                  </a:cxn>
                  <a:cxn ang="0">
                    <a:pos x="33" y="139"/>
                  </a:cxn>
                  <a:cxn ang="0">
                    <a:pos x="27" y="116"/>
                  </a:cxn>
                  <a:cxn ang="0">
                    <a:pos x="14" y="94"/>
                  </a:cxn>
                  <a:cxn ang="0">
                    <a:pos x="0" y="75"/>
                  </a:cxn>
                  <a:cxn ang="0">
                    <a:pos x="2" y="63"/>
                  </a:cxn>
                  <a:cxn ang="0">
                    <a:pos x="6" y="53"/>
                  </a:cxn>
                  <a:cxn ang="0">
                    <a:pos x="12" y="43"/>
                  </a:cxn>
                  <a:cxn ang="0">
                    <a:pos x="20" y="33"/>
                  </a:cxn>
                  <a:cxn ang="0">
                    <a:pos x="31" y="25"/>
                  </a:cxn>
                  <a:cxn ang="0">
                    <a:pos x="41" y="20"/>
                  </a:cxn>
                  <a:cxn ang="0">
                    <a:pos x="52" y="16"/>
                  </a:cxn>
                  <a:cxn ang="0">
                    <a:pos x="62" y="12"/>
                  </a:cxn>
                  <a:cxn ang="0">
                    <a:pos x="58" y="24"/>
                  </a:cxn>
                  <a:cxn ang="0">
                    <a:pos x="54" y="37"/>
                  </a:cxn>
                  <a:cxn ang="0">
                    <a:pos x="52" y="51"/>
                  </a:cxn>
                  <a:cxn ang="0">
                    <a:pos x="58" y="63"/>
                  </a:cxn>
                  <a:cxn ang="0">
                    <a:pos x="71" y="57"/>
                  </a:cxn>
                  <a:cxn ang="0">
                    <a:pos x="81" y="51"/>
                  </a:cxn>
                  <a:cxn ang="0">
                    <a:pos x="91" y="41"/>
                  </a:cxn>
                  <a:cxn ang="0">
                    <a:pos x="102" y="33"/>
                  </a:cxn>
                  <a:cxn ang="0">
                    <a:pos x="110" y="24"/>
                  </a:cxn>
                  <a:cxn ang="0">
                    <a:pos x="121" y="16"/>
                  </a:cxn>
                  <a:cxn ang="0">
                    <a:pos x="131" y="6"/>
                  </a:cxn>
                  <a:cxn ang="0">
                    <a:pos x="144" y="0"/>
                  </a:cxn>
                  <a:cxn ang="0">
                    <a:pos x="144" y="18"/>
                  </a:cxn>
                  <a:cxn ang="0">
                    <a:pos x="150" y="37"/>
                  </a:cxn>
                  <a:cxn ang="0">
                    <a:pos x="158" y="57"/>
                  </a:cxn>
                  <a:cxn ang="0">
                    <a:pos x="164" y="75"/>
                  </a:cxn>
                  <a:cxn ang="0">
                    <a:pos x="166" y="94"/>
                  </a:cxn>
                  <a:cxn ang="0">
                    <a:pos x="162" y="112"/>
                  </a:cxn>
                  <a:cxn ang="0">
                    <a:pos x="148" y="127"/>
                  </a:cxn>
                  <a:cxn ang="0">
                    <a:pos x="118" y="141"/>
                  </a:cxn>
                </a:cxnLst>
                <a:rect l="0" t="0" r="r" b="b"/>
                <a:pathLst>
                  <a:path w="166" h="163">
                    <a:moveTo>
                      <a:pt x="118" y="141"/>
                    </a:moveTo>
                    <a:lnTo>
                      <a:pt x="108" y="145"/>
                    </a:lnTo>
                    <a:lnTo>
                      <a:pt x="98" y="147"/>
                    </a:lnTo>
                    <a:lnTo>
                      <a:pt x="85" y="149"/>
                    </a:lnTo>
                    <a:lnTo>
                      <a:pt x="75" y="151"/>
                    </a:lnTo>
                    <a:lnTo>
                      <a:pt x="64" y="153"/>
                    </a:lnTo>
                    <a:lnTo>
                      <a:pt x="52" y="155"/>
                    </a:lnTo>
                    <a:lnTo>
                      <a:pt x="41" y="159"/>
                    </a:lnTo>
                    <a:lnTo>
                      <a:pt x="31" y="163"/>
                    </a:lnTo>
                    <a:lnTo>
                      <a:pt x="33" y="139"/>
                    </a:lnTo>
                    <a:lnTo>
                      <a:pt x="27" y="116"/>
                    </a:lnTo>
                    <a:lnTo>
                      <a:pt x="14" y="94"/>
                    </a:lnTo>
                    <a:lnTo>
                      <a:pt x="0" y="75"/>
                    </a:lnTo>
                    <a:lnTo>
                      <a:pt x="2" y="63"/>
                    </a:lnTo>
                    <a:lnTo>
                      <a:pt x="6" y="53"/>
                    </a:lnTo>
                    <a:lnTo>
                      <a:pt x="12" y="43"/>
                    </a:lnTo>
                    <a:lnTo>
                      <a:pt x="20" y="33"/>
                    </a:lnTo>
                    <a:lnTo>
                      <a:pt x="31" y="25"/>
                    </a:lnTo>
                    <a:lnTo>
                      <a:pt x="41" y="20"/>
                    </a:lnTo>
                    <a:lnTo>
                      <a:pt x="52" y="16"/>
                    </a:lnTo>
                    <a:lnTo>
                      <a:pt x="62" y="12"/>
                    </a:lnTo>
                    <a:lnTo>
                      <a:pt x="58" y="24"/>
                    </a:lnTo>
                    <a:lnTo>
                      <a:pt x="54" y="37"/>
                    </a:lnTo>
                    <a:lnTo>
                      <a:pt x="52" y="51"/>
                    </a:lnTo>
                    <a:lnTo>
                      <a:pt x="58" y="63"/>
                    </a:lnTo>
                    <a:lnTo>
                      <a:pt x="71" y="57"/>
                    </a:lnTo>
                    <a:lnTo>
                      <a:pt x="81" y="51"/>
                    </a:lnTo>
                    <a:lnTo>
                      <a:pt x="91" y="41"/>
                    </a:lnTo>
                    <a:lnTo>
                      <a:pt x="102" y="33"/>
                    </a:lnTo>
                    <a:lnTo>
                      <a:pt x="110" y="24"/>
                    </a:lnTo>
                    <a:lnTo>
                      <a:pt x="121" y="16"/>
                    </a:lnTo>
                    <a:lnTo>
                      <a:pt x="131" y="6"/>
                    </a:lnTo>
                    <a:lnTo>
                      <a:pt x="144" y="0"/>
                    </a:lnTo>
                    <a:lnTo>
                      <a:pt x="144" y="18"/>
                    </a:lnTo>
                    <a:lnTo>
                      <a:pt x="150" y="37"/>
                    </a:lnTo>
                    <a:lnTo>
                      <a:pt x="158" y="57"/>
                    </a:lnTo>
                    <a:lnTo>
                      <a:pt x="164" y="75"/>
                    </a:lnTo>
                    <a:lnTo>
                      <a:pt x="166" y="94"/>
                    </a:lnTo>
                    <a:lnTo>
                      <a:pt x="162" y="112"/>
                    </a:lnTo>
                    <a:lnTo>
                      <a:pt x="148" y="127"/>
                    </a:lnTo>
                    <a:lnTo>
                      <a:pt x="118" y="141"/>
                    </a:lnTo>
                    <a:close/>
                  </a:path>
                </a:pathLst>
              </a:custGeom>
              <a:solidFill>
                <a:srgbClr val="F2C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2" name="Freeform 117"/>
              <p:cNvSpPr>
                <a:spLocks/>
              </p:cNvSpPr>
              <p:nvPr/>
            </p:nvSpPr>
            <p:spPr bwMode="auto">
              <a:xfrm>
                <a:off x="383" y="2828"/>
                <a:ext cx="2396" cy="942"/>
              </a:xfrm>
              <a:custGeom>
                <a:avLst/>
                <a:gdLst/>
                <a:ahLst/>
                <a:cxnLst>
                  <a:cxn ang="0">
                    <a:pos x="599" y="126"/>
                  </a:cxn>
                  <a:cxn ang="0">
                    <a:pos x="611" y="153"/>
                  </a:cxn>
                  <a:cxn ang="0">
                    <a:pos x="603" y="155"/>
                  </a:cxn>
                  <a:cxn ang="0">
                    <a:pos x="559" y="134"/>
                  </a:cxn>
                  <a:cxn ang="0">
                    <a:pos x="513" y="110"/>
                  </a:cxn>
                  <a:cxn ang="0">
                    <a:pos x="461" y="98"/>
                  </a:cxn>
                  <a:cxn ang="0">
                    <a:pos x="419" y="102"/>
                  </a:cxn>
                  <a:cxn ang="0">
                    <a:pos x="367" y="112"/>
                  </a:cxn>
                  <a:cxn ang="0">
                    <a:pos x="303" y="130"/>
                  </a:cxn>
                  <a:cxn ang="0">
                    <a:pos x="250" y="155"/>
                  </a:cxn>
                  <a:cxn ang="0">
                    <a:pos x="236" y="179"/>
                  </a:cxn>
                  <a:cxn ang="0">
                    <a:pos x="242" y="202"/>
                  </a:cxn>
                  <a:cxn ang="0">
                    <a:pos x="257" y="220"/>
                  </a:cxn>
                  <a:cxn ang="0">
                    <a:pos x="317" y="251"/>
                  </a:cxn>
                  <a:cxn ang="0">
                    <a:pos x="403" y="294"/>
                  </a:cxn>
                  <a:cxn ang="0">
                    <a:pos x="503" y="345"/>
                  </a:cxn>
                  <a:cxn ang="0">
                    <a:pos x="607" y="396"/>
                  </a:cxn>
                  <a:cxn ang="0">
                    <a:pos x="703" y="445"/>
                  </a:cxn>
                  <a:cxn ang="0">
                    <a:pos x="778" y="483"/>
                  </a:cxn>
                  <a:cxn ang="0">
                    <a:pos x="822" y="504"/>
                  </a:cxn>
                  <a:cxn ang="0">
                    <a:pos x="861" y="500"/>
                  </a:cxn>
                  <a:cxn ang="0">
                    <a:pos x="928" y="485"/>
                  </a:cxn>
                  <a:cxn ang="0">
                    <a:pos x="995" y="465"/>
                  </a:cxn>
                  <a:cxn ang="0">
                    <a:pos x="1059" y="445"/>
                  </a:cxn>
                  <a:cxn ang="0">
                    <a:pos x="1097" y="420"/>
                  </a:cxn>
                  <a:cxn ang="0">
                    <a:pos x="1095" y="391"/>
                  </a:cxn>
                  <a:cxn ang="0">
                    <a:pos x="1080" y="365"/>
                  </a:cxn>
                  <a:cxn ang="0">
                    <a:pos x="1055" y="359"/>
                  </a:cxn>
                  <a:cxn ang="0">
                    <a:pos x="907" y="294"/>
                  </a:cxn>
                  <a:cxn ang="0">
                    <a:pos x="955" y="308"/>
                  </a:cxn>
                  <a:cxn ang="0">
                    <a:pos x="1005" y="318"/>
                  </a:cxn>
                  <a:cxn ang="0">
                    <a:pos x="1057" y="324"/>
                  </a:cxn>
                  <a:cxn ang="0">
                    <a:pos x="1107" y="326"/>
                  </a:cxn>
                  <a:cxn ang="0">
                    <a:pos x="1159" y="322"/>
                  </a:cxn>
                  <a:cxn ang="0">
                    <a:pos x="1207" y="312"/>
                  </a:cxn>
                  <a:cxn ang="0">
                    <a:pos x="1255" y="296"/>
                  </a:cxn>
                  <a:cxn ang="0">
                    <a:pos x="1299" y="271"/>
                  </a:cxn>
                  <a:cxn ang="0">
                    <a:pos x="1335" y="232"/>
                  </a:cxn>
                  <a:cxn ang="0">
                    <a:pos x="1345" y="185"/>
                  </a:cxn>
                  <a:cxn ang="0">
                    <a:pos x="1345" y="165"/>
                  </a:cxn>
                  <a:cxn ang="0">
                    <a:pos x="1360" y="157"/>
                  </a:cxn>
                  <a:cxn ang="0">
                    <a:pos x="1314" y="775"/>
                  </a:cxn>
                  <a:cxn ang="0">
                    <a:pos x="461" y="0"/>
                  </a:cxn>
                  <a:cxn ang="0">
                    <a:pos x="469" y="49"/>
                  </a:cxn>
                  <a:cxn ang="0">
                    <a:pos x="507" y="75"/>
                  </a:cxn>
                  <a:cxn ang="0">
                    <a:pos x="557" y="90"/>
                  </a:cxn>
                  <a:cxn ang="0">
                    <a:pos x="601" y="110"/>
                  </a:cxn>
                </a:cxnLst>
                <a:rect l="0" t="0" r="r" b="b"/>
                <a:pathLst>
                  <a:path w="1937" h="775">
                    <a:moveTo>
                      <a:pt x="601" y="110"/>
                    </a:moveTo>
                    <a:lnTo>
                      <a:pt x="599" y="126"/>
                    </a:lnTo>
                    <a:lnTo>
                      <a:pt x="603" y="141"/>
                    </a:lnTo>
                    <a:lnTo>
                      <a:pt x="611" y="153"/>
                    </a:lnTo>
                    <a:lnTo>
                      <a:pt x="624" y="163"/>
                    </a:lnTo>
                    <a:lnTo>
                      <a:pt x="603" y="155"/>
                    </a:lnTo>
                    <a:lnTo>
                      <a:pt x="582" y="145"/>
                    </a:lnTo>
                    <a:lnTo>
                      <a:pt x="559" y="134"/>
                    </a:lnTo>
                    <a:lnTo>
                      <a:pt x="536" y="120"/>
                    </a:lnTo>
                    <a:lnTo>
                      <a:pt x="513" y="110"/>
                    </a:lnTo>
                    <a:lnTo>
                      <a:pt x="488" y="102"/>
                    </a:lnTo>
                    <a:lnTo>
                      <a:pt x="461" y="98"/>
                    </a:lnTo>
                    <a:lnTo>
                      <a:pt x="434" y="100"/>
                    </a:lnTo>
                    <a:lnTo>
                      <a:pt x="419" y="102"/>
                    </a:lnTo>
                    <a:lnTo>
                      <a:pt x="396" y="108"/>
                    </a:lnTo>
                    <a:lnTo>
                      <a:pt x="367" y="112"/>
                    </a:lnTo>
                    <a:lnTo>
                      <a:pt x="336" y="120"/>
                    </a:lnTo>
                    <a:lnTo>
                      <a:pt x="303" y="130"/>
                    </a:lnTo>
                    <a:lnTo>
                      <a:pt x="273" y="141"/>
                    </a:lnTo>
                    <a:lnTo>
                      <a:pt x="250" y="155"/>
                    </a:lnTo>
                    <a:lnTo>
                      <a:pt x="236" y="171"/>
                    </a:lnTo>
                    <a:lnTo>
                      <a:pt x="236" y="179"/>
                    </a:lnTo>
                    <a:lnTo>
                      <a:pt x="240" y="190"/>
                    </a:lnTo>
                    <a:lnTo>
                      <a:pt x="242" y="202"/>
                    </a:lnTo>
                    <a:lnTo>
                      <a:pt x="242" y="210"/>
                    </a:lnTo>
                    <a:lnTo>
                      <a:pt x="257" y="220"/>
                    </a:lnTo>
                    <a:lnTo>
                      <a:pt x="284" y="234"/>
                    </a:lnTo>
                    <a:lnTo>
                      <a:pt x="317" y="251"/>
                    </a:lnTo>
                    <a:lnTo>
                      <a:pt x="357" y="271"/>
                    </a:lnTo>
                    <a:lnTo>
                      <a:pt x="403" y="294"/>
                    </a:lnTo>
                    <a:lnTo>
                      <a:pt x="451" y="320"/>
                    </a:lnTo>
                    <a:lnTo>
                      <a:pt x="503" y="345"/>
                    </a:lnTo>
                    <a:lnTo>
                      <a:pt x="555" y="371"/>
                    </a:lnTo>
                    <a:lnTo>
                      <a:pt x="607" y="396"/>
                    </a:lnTo>
                    <a:lnTo>
                      <a:pt x="657" y="422"/>
                    </a:lnTo>
                    <a:lnTo>
                      <a:pt x="703" y="445"/>
                    </a:lnTo>
                    <a:lnTo>
                      <a:pt x="745" y="465"/>
                    </a:lnTo>
                    <a:lnTo>
                      <a:pt x="778" y="483"/>
                    </a:lnTo>
                    <a:lnTo>
                      <a:pt x="805" y="495"/>
                    </a:lnTo>
                    <a:lnTo>
                      <a:pt x="822" y="504"/>
                    </a:lnTo>
                    <a:lnTo>
                      <a:pt x="828" y="506"/>
                    </a:lnTo>
                    <a:lnTo>
                      <a:pt x="861" y="500"/>
                    </a:lnTo>
                    <a:lnTo>
                      <a:pt x="897" y="493"/>
                    </a:lnTo>
                    <a:lnTo>
                      <a:pt x="928" y="485"/>
                    </a:lnTo>
                    <a:lnTo>
                      <a:pt x="961" y="475"/>
                    </a:lnTo>
                    <a:lnTo>
                      <a:pt x="995" y="465"/>
                    </a:lnTo>
                    <a:lnTo>
                      <a:pt x="1028" y="455"/>
                    </a:lnTo>
                    <a:lnTo>
                      <a:pt x="1059" y="445"/>
                    </a:lnTo>
                    <a:lnTo>
                      <a:pt x="1093" y="436"/>
                    </a:lnTo>
                    <a:lnTo>
                      <a:pt x="1097" y="420"/>
                    </a:lnTo>
                    <a:lnTo>
                      <a:pt x="1097" y="406"/>
                    </a:lnTo>
                    <a:lnTo>
                      <a:pt x="1095" y="391"/>
                    </a:lnTo>
                    <a:lnTo>
                      <a:pt x="1089" y="377"/>
                    </a:lnTo>
                    <a:lnTo>
                      <a:pt x="1080" y="365"/>
                    </a:lnTo>
                    <a:lnTo>
                      <a:pt x="1068" y="361"/>
                    </a:lnTo>
                    <a:lnTo>
                      <a:pt x="1055" y="359"/>
                    </a:lnTo>
                    <a:lnTo>
                      <a:pt x="1043" y="357"/>
                    </a:lnTo>
                    <a:lnTo>
                      <a:pt x="907" y="294"/>
                    </a:lnTo>
                    <a:lnTo>
                      <a:pt x="930" y="302"/>
                    </a:lnTo>
                    <a:lnTo>
                      <a:pt x="955" y="308"/>
                    </a:lnTo>
                    <a:lnTo>
                      <a:pt x="980" y="314"/>
                    </a:lnTo>
                    <a:lnTo>
                      <a:pt x="1005" y="318"/>
                    </a:lnTo>
                    <a:lnTo>
                      <a:pt x="1030" y="322"/>
                    </a:lnTo>
                    <a:lnTo>
                      <a:pt x="1057" y="324"/>
                    </a:lnTo>
                    <a:lnTo>
                      <a:pt x="1082" y="326"/>
                    </a:lnTo>
                    <a:lnTo>
                      <a:pt x="1107" y="326"/>
                    </a:lnTo>
                    <a:lnTo>
                      <a:pt x="1132" y="326"/>
                    </a:lnTo>
                    <a:lnTo>
                      <a:pt x="1159" y="322"/>
                    </a:lnTo>
                    <a:lnTo>
                      <a:pt x="1184" y="318"/>
                    </a:lnTo>
                    <a:lnTo>
                      <a:pt x="1207" y="312"/>
                    </a:lnTo>
                    <a:lnTo>
                      <a:pt x="1232" y="304"/>
                    </a:lnTo>
                    <a:lnTo>
                      <a:pt x="1255" y="296"/>
                    </a:lnTo>
                    <a:lnTo>
                      <a:pt x="1278" y="285"/>
                    </a:lnTo>
                    <a:lnTo>
                      <a:pt x="1299" y="271"/>
                    </a:lnTo>
                    <a:lnTo>
                      <a:pt x="1322" y="253"/>
                    </a:lnTo>
                    <a:lnTo>
                      <a:pt x="1335" y="232"/>
                    </a:lnTo>
                    <a:lnTo>
                      <a:pt x="1341" y="208"/>
                    </a:lnTo>
                    <a:lnTo>
                      <a:pt x="1345" y="185"/>
                    </a:lnTo>
                    <a:lnTo>
                      <a:pt x="1345" y="175"/>
                    </a:lnTo>
                    <a:lnTo>
                      <a:pt x="1345" y="165"/>
                    </a:lnTo>
                    <a:lnTo>
                      <a:pt x="1349" y="159"/>
                    </a:lnTo>
                    <a:lnTo>
                      <a:pt x="1360" y="157"/>
                    </a:lnTo>
                    <a:lnTo>
                      <a:pt x="1937" y="422"/>
                    </a:lnTo>
                    <a:lnTo>
                      <a:pt x="1314" y="775"/>
                    </a:lnTo>
                    <a:lnTo>
                      <a:pt x="0" y="136"/>
                    </a:lnTo>
                    <a:lnTo>
                      <a:pt x="461" y="0"/>
                    </a:lnTo>
                    <a:lnTo>
                      <a:pt x="461" y="30"/>
                    </a:lnTo>
                    <a:lnTo>
                      <a:pt x="469" y="49"/>
                    </a:lnTo>
                    <a:lnTo>
                      <a:pt x="486" y="63"/>
                    </a:lnTo>
                    <a:lnTo>
                      <a:pt x="507" y="75"/>
                    </a:lnTo>
                    <a:lnTo>
                      <a:pt x="532" y="83"/>
                    </a:lnTo>
                    <a:lnTo>
                      <a:pt x="557" y="90"/>
                    </a:lnTo>
                    <a:lnTo>
                      <a:pt x="580" y="98"/>
                    </a:lnTo>
                    <a:lnTo>
                      <a:pt x="601" y="110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3" name="Freeform 118"/>
              <p:cNvSpPr>
                <a:spLocks/>
              </p:cNvSpPr>
              <p:nvPr/>
            </p:nvSpPr>
            <p:spPr bwMode="auto">
              <a:xfrm>
                <a:off x="4192" y="2857"/>
                <a:ext cx="115" cy="45"/>
              </a:xfrm>
              <a:custGeom>
                <a:avLst/>
                <a:gdLst/>
                <a:ahLst/>
                <a:cxnLst>
                  <a:cxn ang="0">
                    <a:pos x="93" y="33"/>
                  </a:cxn>
                  <a:cxn ang="0">
                    <a:pos x="79" y="35"/>
                  </a:cxn>
                  <a:cxn ang="0">
                    <a:pos x="64" y="35"/>
                  </a:cxn>
                  <a:cxn ang="0">
                    <a:pos x="48" y="37"/>
                  </a:cxn>
                  <a:cxn ang="0">
                    <a:pos x="31" y="35"/>
                  </a:cxn>
                  <a:cxn ang="0">
                    <a:pos x="18" y="33"/>
                  </a:cxn>
                  <a:cxn ang="0">
                    <a:pos x="8" y="2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93" y="33"/>
                  </a:cxn>
                </a:cxnLst>
                <a:rect l="0" t="0" r="r" b="b"/>
                <a:pathLst>
                  <a:path w="93" h="37">
                    <a:moveTo>
                      <a:pt x="93" y="33"/>
                    </a:moveTo>
                    <a:lnTo>
                      <a:pt x="79" y="35"/>
                    </a:lnTo>
                    <a:lnTo>
                      <a:pt x="64" y="35"/>
                    </a:lnTo>
                    <a:lnTo>
                      <a:pt x="48" y="37"/>
                    </a:lnTo>
                    <a:lnTo>
                      <a:pt x="31" y="35"/>
                    </a:lnTo>
                    <a:lnTo>
                      <a:pt x="18" y="33"/>
                    </a:lnTo>
                    <a:lnTo>
                      <a:pt x="8" y="2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93" y="33"/>
                    </a:lnTo>
                    <a:close/>
                  </a:path>
                </a:pathLst>
              </a:custGeom>
              <a:solidFill>
                <a:srgbClr val="A81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4" name="Freeform 119"/>
              <p:cNvSpPr>
                <a:spLocks/>
              </p:cNvSpPr>
              <p:nvPr/>
            </p:nvSpPr>
            <p:spPr bwMode="auto">
              <a:xfrm>
                <a:off x="794" y="2986"/>
                <a:ext cx="799" cy="350"/>
              </a:xfrm>
              <a:custGeom>
                <a:avLst/>
                <a:gdLst/>
                <a:ahLst/>
                <a:cxnLst>
                  <a:cxn ang="0">
                    <a:pos x="646" y="239"/>
                  </a:cxn>
                  <a:cxn ang="0">
                    <a:pos x="629" y="243"/>
                  </a:cxn>
                  <a:cxn ang="0">
                    <a:pos x="613" y="249"/>
                  </a:cxn>
                  <a:cxn ang="0">
                    <a:pos x="596" y="255"/>
                  </a:cxn>
                  <a:cxn ang="0">
                    <a:pos x="581" y="261"/>
                  </a:cxn>
                  <a:cxn ang="0">
                    <a:pos x="565" y="266"/>
                  </a:cxn>
                  <a:cxn ang="0">
                    <a:pos x="550" y="274"/>
                  </a:cxn>
                  <a:cxn ang="0">
                    <a:pos x="534" y="280"/>
                  </a:cxn>
                  <a:cxn ang="0">
                    <a:pos x="519" y="288"/>
                  </a:cxn>
                  <a:cxn ang="0">
                    <a:pos x="0" y="33"/>
                  </a:cxn>
                  <a:cxn ang="0">
                    <a:pos x="14" y="27"/>
                  </a:cxn>
                  <a:cxn ang="0">
                    <a:pos x="35" y="21"/>
                  </a:cxn>
                  <a:cxn ang="0">
                    <a:pos x="58" y="15"/>
                  </a:cxn>
                  <a:cxn ang="0">
                    <a:pos x="81" y="9"/>
                  </a:cxn>
                  <a:cxn ang="0">
                    <a:pos x="104" y="6"/>
                  </a:cxn>
                  <a:cxn ang="0">
                    <a:pos x="123" y="2"/>
                  </a:cxn>
                  <a:cxn ang="0">
                    <a:pos x="135" y="0"/>
                  </a:cxn>
                  <a:cxn ang="0">
                    <a:pos x="139" y="0"/>
                  </a:cxn>
                  <a:cxn ang="0">
                    <a:pos x="646" y="239"/>
                  </a:cxn>
                </a:cxnLst>
                <a:rect l="0" t="0" r="r" b="b"/>
                <a:pathLst>
                  <a:path w="646" h="288">
                    <a:moveTo>
                      <a:pt x="646" y="239"/>
                    </a:moveTo>
                    <a:lnTo>
                      <a:pt x="629" y="243"/>
                    </a:lnTo>
                    <a:lnTo>
                      <a:pt x="613" y="249"/>
                    </a:lnTo>
                    <a:lnTo>
                      <a:pt x="596" y="255"/>
                    </a:lnTo>
                    <a:lnTo>
                      <a:pt x="581" y="261"/>
                    </a:lnTo>
                    <a:lnTo>
                      <a:pt x="565" y="266"/>
                    </a:lnTo>
                    <a:lnTo>
                      <a:pt x="550" y="274"/>
                    </a:lnTo>
                    <a:lnTo>
                      <a:pt x="534" y="280"/>
                    </a:lnTo>
                    <a:lnTo>
                      <a:pt x="519" y="288"/>
                    </a:lnTo>
                    <a:lnTo>
                      <a:pt x="0" y="33"/>
                    </a:lnTo>
                    <a:lnTo>
                      <a:pt x="14" y="27"/>
                    </a:lnTo>
                    <a:lnTo>
                      <a:pt x="35" y="21"/>
                    </a:lnTo>
                    <a:lnTo>
                      <a:pt x="58" y="15"/>
                    </a:lnTo>
                    <a:lnTo>
                      <a:pt x="81" y="9"/>
                    </a:lnTo>
                    <a:lnTo>
                      <a:pt x="104" y="6"/>
                    </a:lnTo>
                    <a:lnTo>
                      <a:pt x="123" y="2"/>
                    </a:lnTo>
                    <a:lnTo>
                      <a:pt x="135" y="0"/>
                    </a:lnTo>
                    <a:lnTo>
                      <a:pt x="139" y="0"/>
                    </a:lnTo>
                    <a:lnTo>
                      <a:pt x="646" y="239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5" name="Freeform 120"/>
              <p:cNvSpPr>
                <a:spLocks/>
              </p:cNvSpPr>
              <p:nvPr/>
            </p:nvSpPr>
            <p:spPr bwMode="auto">
              <a:xfrm>
                <a:off x="1183" y="2986"/>
                <a:ext cx="804" cy="206"/>
              </a:xfrm>
              <a:custGeom>
                <a:avLst/>
                <a:gdLst/>
                <a:ahLst/>
                <a:cxnLst>
                  <a:cxn ang="0">
                    <a:pos x="339" y="139"/>
                  </a:cxn>
                  <a:cxn ang="0">
                    <a:pos x="367" y="139"/>
                  </a:cxn>
                  <a:cxn ang="0">
                    <a:pos x="392" y="137"/>
                  </a:cxn>
                  <a:cxn ang="0">
                    <a:pos x="419" y="133"/>
                  </a:cxn>
                  <a:cxn ang="0">
                    <a:pos x="446" y="129"/>
                  </a:cxn>
                  <a:cxn ang="0">
                    <a:pos x="471" y="125"/>
                  </a:cxn>
                  <a:cxn ang="0">
                    <a:pos x="498" y="119"/>
                  </a:cxn>
                  <a:cxn ang="0">
                    <a:pos x="523" y="115"/>
                  </a:cxn>
                  <a:cxn ang="0">
                    <a:pos x="550" y="111"/>
                  </a:cxn>
                  <a:cxn ang="0">
                    <a:pos x="571" y="102"/>
                  </a:cxn>
                  <a:cxn ang="0">
                    <a:pos x="581" y="84"/>
                  </a:cxn>
                  <a:cxn ang="0">
                    <a:pos x="588" y="64"/>
                  </a:cxn>
                  <a:cxn ang="0">
                    <a:pos x="594" y="47"/>
                  </a:cxn>
                  <a:cxn ang="0">
                    <a:pos x="606" y="41"/>
                  </a:cxn>
                  <a:cxn ang="0">
                    <a:pos x="625" y="37"/>
                  </a:cxn>
                  <a:cxn ang="0">
                    <a:pos x="642" y="37"/>
                  </a:cxn>
                  <a:cxn ang="0">
                    <a:pos x="650" y="37"/>
                  </a:cxn>
                  <a:cxn ang="0">
                    <a:pos x="650" y="53"/>
                  </a:cxn>
                  <a:cxn ang="0">
                    <a:pos x="648" y="66"/>
                  </a:cxn>
                  <a:cxn ang="0">
                    <a:pos x="644" y="82"/>
                  </a:cxn>
                  <a:cxn ang="0">
                    <a:pos x="638" y="96"/>
                  </a:cxn>
                  <a:cxn ang="0">
                    <a:pos x="629" y="108"/>
                  </a:cxn>
                  <a:cxn ang="0">
                    <a:pos x="619" y="119"/>
                  </a:cxn>
                  <a:cxn ang="0">
                    <a:pos x="606" y="129"/>
                  </a:cxn>
                  <a:cxn ang="0">
                    <a:pos x="592" y="139"/>
                  </a:cxn>
                  <a:cxn ang="0">
                    <a:pos x="577" y="145"/>
                  </a:cxn>
                  <a:cxn ang="0">
                    <a:pos x="560" y="151"/>
                  </a:cxn>
                  <a:cxn ang="0">
                    <a:pos x="540" y="159"/>
                  </a:cxn>
                  <a:cxn ang="0">
                    <a:pos x="517" y="164"/>
                  </a:cxn>
                  <a:cxn ang="0">
                    <a:pos x="487" y="168"/>
                  </a:cxn>
                  <a:cxn ang="0">
                    <a:pos x="454" y="170"/>
                  </a:cxn>
                  <a:cxn ang="0">
                    <a:pos x="414" y="168"/>
                  </a:cxn>
                  <a:cxn ang="0">
                    <a:pos x="371" y="162"/>
                  </a:cxn>
                  <a:cxn ang="0">
                    <a:pos x="344" y="157"/>
                  </a:cxn>
                  <a:cxn ang="0">
                    <a:pos x="316" y="153"/>
                  </a:cxn>
                  <a:cxn ang="0">
                    <a:pos x="291" y="147"/>
                  </a:cxn>
                  <a:cxn ang="0">
                    <a:pos x="269" y="139"/>
                  </a:cxn>
                  <a:cxn ang="0">
                    <a:pos x="246" y="133"/>
                  </a:cxn>
                  <a:cxn ang="0">
                    <a:pos x="223" y="125"/>
                  </a:cxn>
                  <a:cxn ang="0">
                    <a:pos x="202" y="117"/>
                  </a:cxn>
                  <a:cxn ang="0">
                    <a:pos x="179" y="108"/>
                  </a:cxn>
                  <a:cxn ang="0">
                    <a:pos x="158" y="100"/>
                  </a:cxn>
                  <a:cxn ang="0">
                    <a:pos x="139" y="90"/>
                  </a:cxn>
                  <a:cxn ang="0">
                    <a:pos x="118" y="80"/>
                  </a:cxn>
                  <a:cxn ang="0">
                    <a:pos x="98" y="68"/>
                  </a:cxn>
                  <a:cxn ang="0">
                    <a:pos x="79" y="59"/>
                  </a:cxn>
                  <a:cxn ang="0">
                    <a:pos x="58" y="47"/>
                  </a:cxn>
                  <a:cxn ang="0">
                    <a:pos x="39" y="33"/>
                  </a:cxn>
                  <a:cxn ang="0">
                    <a:pos x="18" y="21"/>
                  </a:cxn>
                  <a:cxn ang="0">
                    <a:pos x="0" y="0"/>
                  </a:cxn>
                  <a:cxn ang="0">
                    <a:pos x="339" y="139"/>
                  </a:cxn>
                </a:cxnLst>
                <a:rect l="0" t="0" r="r" b="b"/>
                <a:pathLst>
                  <a:path w="650" h="170">
                    <a:moveTo>
                      <a:pt x="339" y="139"/>
                    </a:moveTo>
                    <a:lnTo>
                      <a:pt x="367" y="139"/>
                    </a:lnTo>
                    <a:lnTo>
                      <a:pt x="392" y="137"/>
                    </a:lnTo>
                    <a:lnTo>
                      <a:pt x="419" y="133"/>
                    </a:lnTo>
                    <a:lnTo>
                      <a:pt x="446" y="129"/>
                    </a:lnTo>
                    <a:lnTo>
                      <a:pt x="471" y="125"/>
                    </a:lnTo>
                    <a:lnTo>
                      <a:pt x="498" y="119"/>
                    </a:lnTo>
                    <a:lnTo>
                      <a:pt x="523" y="115"/>
                    </a:lnTo>
                    <a:lnTo>
                      <a:pt x="550" y="111"/>
                    </a:lnTo>
                    <a:lnTo>
                      <a:pt x="571" y="102"/>
                    </a:lnTo>
                    <a:lnTo>
                      <a:pt x="581" y="84"/>
                    </a:lnTo>
                    <a:lnTo>
                      <a:pt x="588" y="64"/>
                    </a:lnTo>
                    <a:lnTo>
                      <a:pt x="594" y="47"/>
                    </a:lnTo>
                    <a:lnTo>
                      <a:pt x="606" y="41"/>
                    </a:lnTo>
                    <a:lnTo>
                      <a:pt x="625" y="37"/>
                    </a:lnTo>
                    <a:lnTo>
                      <a:pt x="642" y="37"/>
                    </a:lnTo>
                    <a:lnTo>
                      <a:pt x="650" y="37"/>
                    </a:lnTo>
                    <a:lnTo>
                      <a:pt x="650" y="53"/>
                    </a:lnTo>
                    <a:lnTo>
                      <a:pt x="648" y="66"/>
                    </a:lnTo>
                    <a:lnTo>
                      <a:pt x="644" y="82"/>
                    </a:lnTo>
                    <a:lnTo>
                      <a:pt x="638" y="96"/>
                    </a:lnTo>
                    <a:lnTo>
                      <a:pt x="629" y="108"/>
                    </a:lnTo>
                    <a:lnTo>
                      <a:pt x="619" y="119"/>
                    </a:lnTo>
                    <a:lnTo>
                      <a:pt x="606" y="129"/>
                    </a:lnTo>
                    <a:lnTo>
                      <a:pt x="592" y="139"/>
                    </a:lnTo>
                    <a:lnTo>
                      <a:pt x="577" y="145"/>
                    </a:lnTo>
                    <a:lnTo>
                      <a:pt x="560" y="151"/>
                    </a:lnTo>
                    <a:lnTo>
                      <a:pt x="540" y="159"/>
                    </a:lnTo>
                    <a:lnTo>
                      <a:pt x="517" y="164"/>
                    </a:lnTo>
                    <a:lnTo>
                      <a:pt x="487" y="168"/>
                    </a:lnTo>
                    <a:lnTo>
                      <a:pt x="454" y="170"/>
                    </a:lnTo>
                    <a:lnTo>
                      <a:pt x="414" y="168"/>
                    </a:lnTo>
                    <a:lnTo>
                      <a:pt x="371" y="162"/>
                    </a:lnTo>
                    <a:lnTo>
                      <a:pt x="344" y="157"/>
                    </a:lnTo>
                    <a:lnTo>
                      <a:pt x="316" y="153"/>
                    </a:lnTo>
                    <a:lnTo>
                      <a:pt x="291" y="147"/>
                    </a:lnTo>
                    <a:lnTo>
                      <a:pt x="269" y="139"/>
                    </a:lnTo>
                    <a:lnTo>
                      <a:pt x="246" y="133"/>
                    </a:lnTo>
                    <a:lnTo>
                      <a:pt x="223" y="125"/>
                    </a:lnTo>
                    <a:lnTo>
                      <a:pt x="202" y="117"/>
                    </a:lnTo>
                    <a:lnTo>
                      <a:pt x="179" y="108"/>
                    </a:lnTo>
                    <a:lnTo>
                      <a:pt x="158" y="100"/>
                    </a:lnTo>
                    <a:lnTo>
                      <a:pt x="139" y="90"/>
                    </a:lnTo>
                    <a:lnTo>
                      <a:pt x="118" y="80"/>
                    </a:lnTo>
                    <a:lnTo>
                      <a:pt x="98" y="68"/>
                    </a:lnTo>
                    <a:lnTo>
                      <a:pt x="79" y="59"/>
                    </a:lnTo>
                    <a:lnTo>
                      <a:pt x="58" y="47"/>
                    </a:lnTo>
                    <a:lnTo>
                      <a:pt x="39" y="33"/>
                    </a:lnTo>
                    <a:lnTo>
                      <a:pt x="18" y="21"/>
                    </a:lnTo>
                    <a:lnTo>
                      <a:pt x="0" y="0"/>
                    </a:lnTo>
                    <a:lnTo>
                      <a:pt x="339" y="139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6" name="Freeform 121"/>
              <p:cNvSpPr>
                <a:spLocks/>
              </p:cNvSpPr>
              <p:nvPr/>
            </p:nvSpPr>
            <p:spPr bwMode="auto">
              <a:xfrm>
                <a:off x="2168" y="2991"/>
                <a:ext cx="730" cy="169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79" y="0"/>
                  </a:cxn>
                  <a:cxn ang="0">
                    <a:pos x="106" y="25"/>
                  </a:cxn>
                  <a:cxn ang="0">
                    <a:pos x="136" y="45"/>
                  </a:cxn>
                  <a:cxn ang="0">
                    <a:pos x="167" y="64"/>
                  </a:cxn>
                  <a:cxn ang="0">
                    <a:pos x="200" y="78"/>
                  </a:cxn>
                  <a:cxn ang="0">
                    <a:pos x="234" y="88"/>
                  </a:cxn>
                  <a:cxn ang="0">
                    <a:pos x="271" y="96"/>
                  </a:cxn>
                  <a:cxn ang="0">
                    <a:pos x="306" y="102"/>
                  </a:cxn>
                  <a:cxn ang="0">
                    <a:pos x="344" y="102"/>
                  </a:cxn>
                  <a:cxn ang="0">
                    <a:pos x="382" y="100"/>
                  </a:cxn>
                  <a:cxn ang="0">
                    <a:pos x="417" y="98"/>
                  </a:cxn>
                  <a:cxn ang="0">
                    <a:pos x="448" y="96"/>
                  </a:cxn>
                  <a:cxn ang="0">
                    <a:pos x="477" y="92"/>
                  </a:cxn>
                  <a:cxn ang="0">
                    <a:pos x="507" y="88"/>
                  </a:cxn>
                  <a:cxn ang="0">
                    <a:pos x="534" y="82"/>
                  </a:cxn>
                  <a:cxn ang="0">
                    <a:pos x="561" y="74"/>
                  </a:cxn>
                  <a:cxn ang="0">
                    <a:pos x="590" y="66"/>
                  </a:cxn>
                  <a:cxn ang="0">
                    <a:pos x="569" y="86"/>
                  </a:cxn>
                  <a:cxn ang="0">
                    <a:pos x="544" y="100"/>
                  </a:cxn>
                  <a:cxn ang="0">
                    <a:pos x="519" y="111"/>
                  </a:cxn>
                  <a:cxn ang="0">
                    <a:pos x="494" y="117"/>
                  </a:cxn>
                  <a:cxn ang="0">
                    <a:pos x="467" y="123"/>
                  </a:cxn>
                  <a:cxn ang="0">
                    <a:pos x="440" y="125"/>
                  </a:cxn>
                  <a:cxn ang="0">
                    <a:pos x="411" y="129"/>
                  </a:cxn>
                  <a:cxn ang="0">
                    <a:pos x="384" y="131"/>
                  </a:cxn>
                  <a:cxn ang="0">
                    <a:pos x="371" y="133"/>
                  </a:cxn>
                  <a:cxn ang="0">
                    <a:pos x="359" y="135"/>
                  </a:cxn>
                  <a:cxn ang="0">
                    <a:pos x="348" y="135"/>
                  </a:cxn>
                  <a:cxn ang="0">
                    <a:pos x="338" y="137"/>
                  </a:cxn>
                  <a:cxn ang="0">
                    <a:pos x="325" y="139"/>
                  </a:cxn>
                  <a:cxn ang="0">
                    <a:pos x="313" y="139"/>
                  </a:cxn>
                  <a:cxn ang="0">
                    <a:pos x="300" y="139"/>
                  </a:cxn>
                  <a:cxn ang="0">
                    <a:pos x="284" y="139"/>
                  </a:cxn>
                  <a:cxn ang="0">
                    <a:pos x="0" y="13"/>
                  </a:cxn>
                </a:cxnLst>
                <a:rect l="0" t="0" r="r" b="b"/>
                <a:pathLst>
                  <a:path w="590" h="139">
                    <a:moveTo>
                      <a:pt x="0" y="13"/>
                    </a:moveTo>
                    <a:lnTo>
                      <a:pt x="79" y="0"/>
                    </a:lnTo>
                    <a:lnTo>
                      <a:pt x="106" y="25"/>
                    </a:lnTo>
                    <a:lnTo>
                      <a:pt x="136" y="45"/>
                    </a:lnTo>
                    <a:lnTo>
                      <a:pt x="167" y="64"/>
                    </a:lnTo>
                    <a:lnTo>
                      <a:pt x="200" y="78"/>
                    </a:lnTo>
                    <a:lnTo>
                      <a:pt x="234" y="88"/>
                    </a:lnTo>
                    <a:lnTo>
                      <a:pt x="271" y="96"/>
                    </a:lnTo>
                    <a:lnTo>
                      <a:pt x="306" y="102"/>
                    </a:lnTo>
                    <a:lnTo>
                      <a:pt x="344" y="102"/>
                    </a:lnTo>
                    <a:lnTo>
                      <a:pt x="382" y="100"/>
                    </a:lnTo>
                    <a:lnTo>
                      <a:pt x="417" y="98"/>
                    </a:lnTo>
                    <a:lnTo>
                      <a:pt x="448" y="96"/>
                    </a:lnTo>
                    <a:lnTo>
                      <a:pt x="477" y="92"/>
                    </a:lnTo>
                    <a:lnTo>
                      <a:pt x="507" y="88"/>
                    </a:lnTo>
                    <a:lnTo>
                      <a:pt x="534" y="82"/>
                    </a:lnTo>
                    <a:lnTo>
                      <a:pt x="561" y="74"/>
                    </a:lnTo>
                    <a:lnTo>
                      <a:pt x="590" y="66"/>
                    </a:lnTo>
                    <a:lnTo>
                      <a:pt x="569" y="86"/>
                    </a:lnTo>
                    <a:lnTo>
                      <a:pt x="544" y="100"/>
                    </a:lnTo>
                    <a:lnTo>
                      <a:pt x="519" y="111"/>
                    </a:lnTo>
                    <a:lnTo>
                      <a:pt x="494" y="117"/>
                    </a:lnTo>
                    <a:lnTo>
                      <a:pt x="467" y="123"/>
                    </a:lnTo>
                    <a:lnTo>
                      <a:pt x="440" y="125"/>
                    </a:lnTo>
                    <a:lnTo>
                      <a:pt x="411" y="129"/>
                    </a:lnTo>
                    <a:lnTo>
                      <a:pt x="384" y="131"/>
                    </a:lnTo>
                    <a:lnTo>
                      <a:pt x="371" y="133"/>
                    </a:lnTo>
                    <a:lnTo>
                      <a:pt x="359" y="135"/>
                    </a:lnTo>
                    <a:lnTo>
                      <a:pt x="348" y="135"/>
                    </a:lnTo>
                    <a:lnTo>
                      <a:pt x="338" y="137"/>
                    </a:lnTo>
                    <a:lnTo>
                      <a:pt x="325" y="139"/>
                    </a:lnTo>
                    <a:lnTo>
                      <a:pt x="313" y="139"/>
                    </a:lnTo>
                    <a:lnTo>
                      <a:pt x="300" y="139"/>
                    </a:lnTo>
                    <a:lnTo>
                      <a:pt x="284" y="13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7" name="Freeform 122"/>
              <p:cNvSpPr>
                <a:spLocks/>
              </p:cNvSpPr>
              <p:nvPr/>
            </p:nvSpPr>
            <p:spPr bwMode="auto">
              <a:xfrm>
                <a:off x="3403" y="3028"/>
                <a:ext cx="134" cy="526"/>
              </a:xfrm>
              <a:custGeom>
                <a:avLst/>
                <a:gdLst/>
                <a:ahLst/>
                <a:cxnLst>
                  <a:cxn ang="0">
                    <a:pos x="83" y="59"/>
                  </a:cxn>
                  <a:cxn ang="0">
                    <a:pos x="81" y="100"/>
                  </a:cxn>
                  <a:cxn ang="0">
                    <a:pos x="81" y="200"/>
                  </a:cxn>
                  <a:cxn ang="0">
                    <a:pos x="89" y="324"/>
                  </a:cxn>
                  <a:cxn ang="0">
                    <a:pos x="108" y="433"/>
                  </a:cxn>
                  <a:cxn ang="0">
                    <a:pos x="98" y="432"/>
                  </a:cxn>
                  <a:cxn ang="0">
                    <a:pos x="87" y="430"/>
                  </a:cxn>
                  <a:cxn ang="0">
                    <a:pos x="77" y="428"/>
                  </a:cxn>
                  <a:cxn ang="0">
                    <a:pos x="64" y="424"/>
                  </a:cxn>
                  <a:cxn ang="0">
                    <a:pos x="54" y="422"/>
                  </a:cxn>
                  <a:cxn ang="0">
                    <a:pos x="43" y="416"/>
                  </a:cxn>
                  <a:cxn ang="0">
                    <a:pos x="35" y="410"/>
                  </a:cxn>
                  <a:cxn ang="0">
                    <a:pos x="29" y="402"/>
                  </a:cxn>
                  <a:cxn ang="0">
                    <a:pos x="12" y="322"/>
                  </a:cxn>
                  <a:cxn ang="0">
                    <a:pos x="4" y="237"/>
                  </a:cxn>
                  <a:cxn ang="0">
                    <a:pos x="0" y="151"/>
                  </a:cxn>
                  <a:cxn ang="0">
                    <a:pos x="2" y="65"/>
                  </a:cxn>
                  <a:cxn ang="0">
                    <a:pos x="6" y="65"/>
                  </a:cxn>
                  <a:cxn ang="0">
                    <a:pos x="16" y="0"/>
                  </a:cxn>
                  <a:cxn ang="0">
                    <a:pos x="27" y="8"/>
                  </a:cxn>
                  <a:cxn ang="0">
                    <a:pos x="39" y="12"/>
                  </a:cxn>
                  <a:cxn ang="0">
                    <a:pos x="54" y="16"/>
                  </a:cxn>
                  <a:cxn ang="0">
                    <a:pos x="68" y="20"/>
                  </a:cxn>
                  <a:cxn ang="0">
                    <a:pos x="79" y="25"/>
                  </a:cxn>
                  <a:cxn ang="0">
                    <a:pos x="87" y="33"/>
                  </a:cxn>
                  <a:cxn ang="0">
                    <a:pos x="89" y="43"/>
                  </a:cxn>
                  <a:cxn ang="0">
                    <a:pos x="83" y="59"/>
                  </a:cxn>
                </a:cxnLst>
                <a:rect l="0" t="0" r="r" b="b"/>
                <a:pathLst>
                  <a:path w="108" h="433">
                    <a:moveTo>
                      <a:pt x="83" y="59"/>
                    </a:moveTo>
                    <a:lnTo>
                      <a:pt x="81" y="100"/>
                    </a:lnTo>
                    <a:lnTo>
                      <a:pt x="81" y="200"/>
                    </a:lnTo>
                    <a:lnTo>
                      <a:pt x="89" y="324"/>
                    </a:lnTo>
                    <a:lnTo>
                      <a:pt x="108" y="433"/>
                    </a:lnTo>
                    <a:lnTo>
                      <a:pt x="98" y="432"/>
                    </a:lnTo>
                    <a:lnTo>
                      <a:pt x="87" y="430"/>
                    </a:lnTo>
                    <a:lnTo>
                      <a:pt x="77" y="428"/>
                    </a:lnTo>
                    <a:lnTo>
                      <a:pt x="64" y="424"/>
                    </a:lnTo>
                    <a:lnTo>
                      <a:pt x="54" y="422"/>
                    </a:lnTo>
                    <a:lnTo>
                      <a:pt x="43" y="416"/>
                    </a:lnTo>
                    <a:lnTo>
                      <a:pt x="35" y="410"/>
                    </a:lnTo>
                    <a:lnTo>
                      <a:pt x="29" y="402"/>
                    </a:lnTo>
                    <a:lnTo>
                      <a:pt x="12" y="322"/>
                    </a:lnTo>
                    <a:lnTo>
                      <a:pt x="4" y="237"/>
                    </a:lnTo>
                    <a:lnTo>
                      <a:pt x="0" y="151"/>
                    </a:lnTo>
                    <a:lnTo>
                      <a:pt x="2" y="65"/>
                    </a:lnTo>
                    <a:lnTo>
                      <a:pt x="6" y="65"/>
                    </a:lnTo>
                    <a:lnTo>
                      <a:pt x="16" y="0"/>
                    </a:lnTo>
                    <a:lnTo>
                      <a:pt x="27" y="8"/>
                    </a:lnTo>
                    <a:lnTo>
                      <a:pt x="39" y="12"/>
                    </a:lnTo>
                    <a:lnTo>
                      <a:pt x="54" y="16"/>
                    </a:lnTo>
                    <a:lnTo>
                      <a:pt x="68" y="20"/>
                    </a:lnTo>
                    <a:lnTo>
                      <a:pt x="79" y="25"/>
                    </a:lnTo>
                    <a:lnTo>
                      <a:pt x="87" y="33"/>
                    </a:lnTo>
                    <a:lnTo>
                      <a:pt x="89" y="43"/>
                    </a:lnTo>
                    <a:lnTo>
                      <a:pt x="83" y="59"/>
                    </a:lnTo>
                    <a:close/>
                  </a:path>
                </a:pathLst>
              </a:custGeom>
              <a:solidFill>
                <a:srgbClr val="7F7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8" name="Freeform 123"/>
              <p:cNvSpPr>
                <a:spLocks/>
              </p:cNvSpPr>
              <p:nvPr/>
            </p:nvSpPr>
            <p:spPr bwMode="auto">
              <a:xfrm>
                <a:off x="727" y="3045"/>
                <a:ext cx="678" cy="353"/>
              </a:xfrm>
              <a:custGeom>
                <a:avLst/>
                <a:gdLst/>
                <a:ahLst/>
                <a:cxnLst>
                  <a:cxn ang="0">
                    <a:pos x="548" y="266"/>
                  </a:cxn>
                  <a:cxn ang="0">
                    <a:pos x="548" y="272"/>
                  </a:cxn>
                  <a:cxn ang="0">
                    <a:pos x="546" y="280"/>
                  </a:cxn>
                  <a:cxn ang="0">
                    <a:pos x="540" y="286"/>
                  </a:cxn>
                  <a:cxn ang="0">
                    <a:pos x="537" y="290"/>
                  </a:cxn>
                  <a:cxn ang="0">
                    <a:pos x="0" y="15"/>
                  </a:cxn>
                  <a:cxn ang="0">
                    <a:pos x="8" y="0"/>
                  </a:cxn>
                  <a:cxn ang="0">
                    <a:pos x="548" y="266"/>
                  </a:cxn>
                </a:cxnLst>
                <a:rect l="0" t="0" r="r" b="b"/>
                <a:pathLst>
                  <a:path w="548" h="290">
                    <a:moveTo>
                      <a:pt x="548" y="266"/>
                    </a:moveTo>
                    <a:lnTo>
                      <a:pt x="548" y="272"/>
                    </a:lnTo>
                    <a:lnTo>
                      <a:pt x="546" y="280"/>
                    </a:lnTo>
                    <a:lnTo>
                      <a:pt x="540" y="286"/>
                    </a:lnTo>
                    <a:lnTo>
                      <a:pt x="537" y="290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548" y="266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09" name="Freeform 124"/>
              <p:cNvSpPr>
                <a:spLocks/>
              </p:cNvSpPr>
              <p:nvPr/>
            </p:nvSpPr>
            <p:spPr bwMode="auto">
              <a:xfrm>
                <a:off x="3313" y="3150"/>
                <a:ext cx="46" cy="198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29" y="53"/>
                  </a:cxn>
                  <a:cxn ang="0">
                    <a:pos x="31" y="88"/>
                  </a:cxn>
                  <a:cxn ang="0">
                    <a:pos x="33" y="126"/>
                  </a:cxn>
                  <a:cxn ang="0">
                    <a:pos x="37" y="163"/>
                  </a:cxn>
                  <a:cxn ang="0">
                    <a:pos x="14" y="128"/>
                  </a:cxn>
                  <a:cxn ang="0">
                    <a:pos x="4" y="88"/>
                  </a:cxn>
                  <a:cxn ang="0">
                    <a:pos x="0" y="45"/>
                  </a:cxn>
                  <a:cxn ang="0">
                    <a:pos x="4" y="0"/>
                  </a:cxn>
                  <a:cxn ang="0">
                    <a:pos x="10" y="4"/>
                  </a:cxn>
                  <a:cxn ang="0">
                    <a:pos x="18" y="8"/>
                  </a:cxn>
                  <a:cxn ang="0">
                    <a:pos x="25" y="12"/>
                  </a:cxn>
                  <a:cxn ang="0">
                    <a:pos x="31" y="16"/>
                  </a:cxn>
                </a:cxnLst>
                <a:rect l="0" t="0" r="r" b="b"/>
                <a:pathLst>
                  <a:path w="37" h="163">
                    <a:moveTo>
                      <a:pt x="31" y="16"/>
                    </a:moveTo>
                    <a:lnTo>
                      <a:pt x="29" y="53"/>
                    </a:lnTo>
                    <a:lnTo>
                      <a:pt x="31" y="88"/>
                    </a:lnTo>
                    <a:lnTo>
                      <a:pt x="33" y="126"/>
                    </a:lnTo>
                    <a:lnTo>
                      <a:pt x="37" y="163"/>
                    </a:lnTo>
                    <a:lnTo>
                      <a:pt x="14" y="128"/>
                    </a:lnTo>
                    <a:lnTo>
                      <a:pt x="4" y="88"/>
                    </a:lnTo>
                    <a:lnTo>
                      <a:pt x="0" y="45"/>
                    </a:lnTo>
                    <a:lnTo>
                      <a:pt x="4" y="0"/>
                    </a:lnTo>
                    <a:lnTo>
                      <a:pt x="10" y="4"/>
                    </a:lnTo>
                    <a:lnTo>
                      <a:pt x="18" y="8"/>
                    </a:lnTo>
                    <a:lnTo>
                      <a:pt x="25" y="12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20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0" name="Freeform 125"/>
              <p:cNvSpPr>
                <a:spLocks/>
              </p:cNvSpPr>
              <p:nvPr/>
            </p:nvSpPr>
            <p:spPr bwMode="auto">
              <a:xfrm>
                <a:off x="1688" y="3288"/>
                <a:ext cx="622" cy="367"/>
              </a:xfrm>
              <a:custGeom>
                <a:avLst/>
                <a:gdLst/>
                <a:ahLst/>
                <a:cxnLst>
                  <a:cxn ang="0">
                    <a:pos x="457" y="94"/>
                  </a:cxn>
                  <a:cxn ang="0">
                    <a:pos x="471" y="104"/>
                  </a:cxn>
                  <a:cxn ang="0">
                    <a:pos x="486" y="112"/>
                  </a:cxn>
                  <a:cxn ang="0">
                    <a:pos x="499" y="121"/>
                  </a:cxn>
                  <a:cxn ang="0">
                    <a:pos x="503" y="137"/>
                  </a:cxn>
                  <a:cxn ang="0">
                    <a:pos x="478" y="157"/>
                  </a:cxn>
                  <a:cxn ang="0">
                    <a:pos x="453" y="178"/>
                  </a:cxn>
                  <a:cxn ang="0">
                    <a:pos x="426" y="200"/>
                  </a:cxn>
                  <a:cxn ang="0">
                    <a:pos x="401" y="221"/>
                  </a:cxn>
                  <a:cxn ang="0">
                    <a:pos x="373" y="243"/>
                  </a:cxn>
                  <a:cxn ang="0">
                    <a:pos x="346" y="263"/>
                  </a:cxn>
                  <a:cxn ang="0">
                    <a:pos x="319" y="282"/>
                  </a:cxn>
                  <a:cxn ang="0">
                    <a:pos x="292" y="302"/>
                  </a:cxn>
                  <a:cxn ang="0">
                    <a:pos x="271" y="296"/>
                  </a:cxn>
                  <a:cxn ang="0">
                    <a:pos x="242" y="280"/>
                  </a:cxn>
                  <a:cxn ang="0">
                    <a:pos x="211" y="267"/>
                  </a:cxn>
                  <a:cxn ang="0">
                    <a:pos x="180" y="251"/>
                  </a:cxn>
                  <a:cxn ang="0">
                    <a:pos x="148" y="237"/>
                  </a:cxn>
                  <a:cxn ang="0">
                    <a:pos x="117" y="223"/>
                  </a:cxn>
                  <a:cxn ang="0">
                    <a:pos x="86" y="210"/>
                  </a:cxn>
                  <a:cxn ang="0">
                    <a:pos x="52" y="196"/>
                  </a:cxn>
                  <a:cxn ang="0">
                    <a:pos x="21" y="184"/>
                  </a:cxn>
                  <a:cxn ang="0">
                    <a:pos x="11" y="174"/>
                  </a:cxn>
                  <a:cxn ang="0">
                    <a:pos x="4" y="163"/>
                  </a:cxn>
                  <a:cxn ang="0">
                    <a:pos x="0" y="151"/>
                  </a:cxn>
                  <a:cxn ang="0">
                    <a:pos x="4" y="137"/>
                  </a:cxn>
                  <a:cxn ang="0">
                    <a:pos x="46" y="116"/>
                  </a:cxn>
                  <a:cxn ang="0">
                    <a:pos x="82" y="98"/>
                  </a:cxn>
                  <a:cxn ang="0">
                    <a:pos x="115" y="80"/>
                  </a:cxn>
                  <a:cxn ang="0">
                    <a:pos x="144" y="65"/>
                  </a:cxn>
                  <a:cxn ang="0">
                    <a:pos x="173" y="49"/>
                  </a:cxn>
                  <a:cxn ang="0">
                    <a:pos x="200" y="35"/>
                  </a:cxn>
                  <a:cxn ang="0">
                    <a:pos x="230" y="17"/>
                  </a:cxn>
                  <a:cxn ang="0">
                    <a:pos x="259" y="0"/>
                  </a:cxn>
                  <a:cxn ang="0">
                    <a:pos x="286" y="8"/>
                  </a:cxn>
                  <a:cxn ang="0">
                    <a:pos x="311" y="17"/>
                  </a:cxn>
                  <a:cxn ang="0">
                    <a:pos x="336" y="29"/>
                  </a:cxn>
                  <a:cxn ang="0">
                    <a:pos x="361" y="41"/>
                  </a:cxn>
                  <a:cxn ang="0">
                    <a:pos x="384" y="55"/>
                  </a:cxn>
                  <a:cxn ang="0">
                    <a:pos x="409" y="68"/>
                  </a:cxn>
                  <a:cxn ang="0">
                    <a:pos x="432" y="80"/>
                  </a:cxn>
                  <a:cxn ang="0">
                    <a:pos x="457" y="94"/>
                  </a:cxn>
                </a:cxnLst>
                <a:rect l="0" t="0" r="r" b="b"/>
                <a:pathLst>
                  <a:path w="503" h="302">
                    <a:moveTo>
                      <a:pt x="457" y="94"/>
                    </a:moveTo>
                    <a:lnTo>
                      <a:pt x="471" y="104"/>
                    </a:lnTo>
                    <a:lnTo>
                      <a:pt x="486" y="112"/>
                    </a:lnTo>
                    <a:lnTo>
                      <a:pt x="499" y="121"/>
                    </a:lnTo>
                    <a:lnTo>
                      <a:pt x="503" y="137"/>
                    </a:lnTo>
                    <a:lnTo>
                      <a:pt x="478" y="157"/>
                    </a:lnTo>
                    <a:lnTo>
                      <a:pt x="453" y="178"/>
                    </a:lnTo>
                    <a:lnTo>
                      <a:pt x="426" y="200"/>
                    </a:lnTo>
                    <a:lnTo>
                      <a:pt x="401" y="221"/>
                    </a:lnTo>
                    <a:lnTo>
                      <a:pt x="373" y="243"/>
                    </a:lnTo>
                    <a:lnTo>
                      <a:pt x="346" y="263"/>
                    </a:lnTo>
                    <a:lnTo>
                      <a:pt x="319" y="282"/>
                    </a:lnTo>
                    <a:lnTo>
                      <a:pt x="292" y="302"/>
                    </a:lnTo>
                    <a:lnTo>
                      <a:pt x="271" y="296"/>
                    </a:lnTo>
                    <a:lnTo>
                      <a:pt x="242" y="280"/>
                    </a:lnTo>
                    <a:lnTo>
                      <a:pt x="211" y="267"/>
                    </a:lnTo>
                    <a:lnTo>
                      <a:pt x="180" y="251"/>
                    </a:lnTo>
                    <a:lnTo>
                      <a:pt x="148" y="237"/>
                    </a:lnTo>
                    <a:lnTo>
                      <a:pt x="117" y="223"/>
                    </a:lnTo>
                    <a:lnTo>
                      <a:pt x="86" y="210"/>
                    </a:lnTo>
                    <a:lnTo>
                      <a:pt x="52" y="196"/>
                    </a:lnTo>
                    <a:lnTo>
                      <a:pt x="21" y="184"/>
                    </a:lnTo>
                    <a:lnTo>
                      <a:pt x="11" y="174"/>
                    </a:lnTo>
                    <a:lnTo>
                      <a:pt x="4" y="163"/>
                    </a:lnTo>
                    <a:lnTo>
                      <a:pt x="0" y="151"/>
                    </a:lnTo>
                    <a:lnTo>
                      <a:pt x="4" y="137"/>
                    </a:lnTo>
                    <a:lnTo>
                      <a:pt x="46" y="116"/>
                    </a:lnTo>
                    <a:lnTo>
                      <a:pt x="82" y="98"/>
                    </a:lnTo>
                    <a:lnTo>
                      <a:pt x="115" y="80"/>
                    </a:lnTo>
                    <a:lnTo>
                      <a:pt x="144" y="65"/>
                    </a:lnTo>
                    <a:lnTo>
                      <a:pt x="173" y="49"/>
                    </a:lnTo>
                    <a:lnTo>
                      <a:pt x="200" y="35"/>
                    </a:lnTo>
                    <a:lnTo>
                      <a:pt x="230" y="17"/>
                    </a:lnTo>
                    <a:lnTo>
                      <a:pt x="259" y="0"/>
                    </a:lnTo>
                    <a:lnTo>
                      <a:pt x="286" y="8"/>
                    </a:lnTo>
                    <a:lnTo>
                      <a:pt x="311" y="17"/>
                    </a:lnTo>
                    <a:lnTo>
                      <a:pt x="336" y="29"/>
                    </a:lnTo>
                    <a:lnTo>
                      <a:pt x="361" y="41"/>
                    </a:lnTo>
                    <a:lnTo>
                      <a:pt x="384" y="55"/>
                    </a:lnTo>
                    <a:lnTo>
                      <a:pt x="409" y="68"/>
                    </a:lnTo>
                    <a:lnTo>
                      <a:pt x="432" y="80"/>
                    </a:lnTo>
                    <a:lnTo>
                      <a:pt x="457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1" name="Freeform 126"/>
              <p:cNvSpPr>
                <a:spLocks/>
              </p:cNvSpPr>
              <p:nvPr/>
            </p:nvSpPr>
            <p:spPr bwMode="auto">
              <a:xfrm>
                <a:off x="1428" y="3296"/>
                <a:ext cx="265" cy="116"/>
              </a:xfrm>
              <a:custGeom>
                <a:avLst/>
                <a:gdLst/>
                <a:ahLst/>
                <a:cxnLst>
                  <a:cxn ang="0">
                    <a:pos x="214" y="19"/>
                  </a:cxn>
                  <a:cxn ang="0">
                    <a:pos x="214" y="25"/>
                  </a:cxn>
                  <a:cxn ang="0">
                    <a:pos x="187" y="33"/>
                  </a:cxn>
                  <a:cxn ang="0">
                    <a:pos x="160" y="39"/>
                  </a:cxn>
                  <a:cxn ang="0">
                    <a:pos x="133" y="47"/>
                  </a:cxn>
                  <a:cxn ang="0">
                    <a:pos x="104" y="57"/>
                  </a:cxn>
                  <a:cxn ang="0">
                    <a:pos x="77" y="64"/>
                  </a:cxn>
                  <a:cxn ang="0">
                    <a:pos x="50" y="74"/>
                  </a:cxn>
                  <a:cxn ang="0">
                    <a:pos x="25" y="86"/>
                  </a:cxn>
                  <a:cxn ang="0">
                    <a:pos x="0" y="96"/>
                  </a:cxn>
                  <a:cxn ang="0">
                    <a:pos x="8" y="78"/>
                  </a:cxn>
                  <a:cxn ang="0">
                    <a:pos x="21" y="62"/>
                  </a:cxn>
                  <a:cxn ang="0">
                    <a:pos x="35" y="51"/>
                  </a:cxn>
                  <a:cxn ang="0">
                    <a:pos x="50" y="41"/>
                  </a:cxn>
                  <a:cxn ang="0">
                    <a:pos x="68" y="35"/>
                  </a:cxn>
                  <a:cxn ang="0">
                    <a:pos x="85" y="29"/>
                  </a:cxn>
                  <a:cxn ang="0">
                    <a:pos x="102" y="23"/>
                  </a:cxn>
                  <a:cxn ang="0">
                    <a:pos x="118" y="17"/>
                  </a:cxn>
                  <a:cxn ang="0">
                    <a:pos x="133" y="11"/>
                  </a:cxn>
                  <a:cxn ang="0">
                    <a:pos x="146" y="9"/>
                  </a:cxn>
                  <a:cxn ang="0">
                    <a:pos x="156" y="8"/>
                  </a:cxn>
                  <a:cxn ang="0">
                    <a:pos x="166" y="6"/>
                  </a:cxn>
                  <a:cxn ang="0">
                    <a:pos x="175" y="4"/>
                  </a:cxn>
                  <a:cxn ang="0">
                    <a:pos x="183" y="4"/>
                  </a:cxn>
                  <a:cxn ang="0">
                    <a:pos x="191" y="2"/>
                  </a:cxn>
                  <a:cxn ang="0">
                    <a:pos x="200" y="0"/>
                  </a:cxn>
                  <a:cxn ang="0">
                    <a:pos x="214" y="19"/>
                  </a:cxn>
                </a:cxnLst>
                <a:rect l="0" t="0" r="r" b="b"/>
                <a:pathLst>
                  <a:path w="214" h="96">
                    <a:moveTo>
                      <a:pt x="214" y="19"/>
                    </a:moveTo>
                    <a:lnTo>
                      <a:pt x="214" y="25"/>
                    </a:lnTo>
                    <a:lnTo>
                      <a:pt x="187" y="33"/>
                    </a:lnTo>
                    <a:lnTo>
                      <a:pt x="160" y="39"/>
                    </a:lnTo>
                    <a:lnTo>
                      <a:pt x="133" y="47"/>
                    </a:lnTo>
                    <a:lnTo>
                      <a:pt x="104" y="57"/>
                    </a:lnTo>
                    <a:lnTo>
                      <a:pt x="77" y="64"/>
                    </a:lnTo>
                    <a:lnTo>
                      <a:pt x="50" y="74"/>
                    </a:lnTo>
                    <a:lnTo>
                      <a:pt x="25" y="86"/>
                    </a:lnTo>
                    <a:lnTo>
                      <a:pt x="0" y="96"/>
                    </a:lnTo>
                    <a:lnTo>
                      <a:pt x="8" y="78"/>
                    </a:lnTo>
                    <a:lnTo>
                      <a:pt x="21" y="62"/>
                    </a:lnTo>
                    <a:lnTo>
                      <a:pt x="35" y="51"/>
                    </a:lnTo>
                    <a:lnTo>
                      <a:pt x="50" y="41"/>
                    </a:lnTo>
                    <a:lnTo>
                      <a:pt x="68" y="35"/>
                    </a:lnTo>
                    <a:lnTo>
                      <a:pt x="85" y="29"/>
                    </a:lnTo>
                    <a:lnTo>
                      <a:pt x="102" y="23"/>
                    </a:lnTo>
                    <a:lnTo>
                      <a:pt x="118" y="17"/>
                    </a:lnTo>
                    <a:lnTo>
                      <a:pt x="133" y="11"/>
                    </a:lnTo>
                    <a:lnTo>
                      <a:pt x="146" y="9"/>
                    </a:lnTo>
                    <a:lnTo>
                      <a:pt x="156" y="8"/>
                    </a:lnTo>
                    <a:lnTo>
                      <a:pt x="166" y="6"/>
                    </a:lnTo>
                    <a:lnTo>
                      <a:pt x="175" y="4"/>
                    </a:lnTo>
                    <a:lnTo>
                      <a:pt x="183" y="4"/>
                    </a:lnTo>
                    <a:lnTo>
                      <a:pt x="191" y="2"/>
                    </a:lnTo>
                    <a:lnTo>
                      <a:pt x="200" y="0"/>
                    </a:lnTo>
                    <a:lnTo>
                      <a:pt x="214" y="19"/>
                    </a:lnTo>
                    <a:close/>
                  </a:path>
                </a:pathLst>
              </a:custGeom>
              <a:solidFill>
                <a:srgbClr val="D8D8D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2" name="Freeform 127"/>
              <p:cNvSpPr>
                <a:spLocks/>
              </p:cNvSpPr>
              <p:nvPr/>
            </p:nvSpPr>
            <p:spPr bwMode="auto">
              <a:xfrm>
                <a:off x="1745" y="3326"/>
                <a:ext cx="521" cy="284"/>
              </a:xfrm>
              <a:custGeom>
                <a:avLst/>
                <a:gdLst/>
                <a:ahLst/>
                <a:cxnLst>
                  <a:cxn ang="0">
                    <a:pos x="421" y="96"/>
                  </a:cxn>
                  <a:cxn ang="0">
                    <a:pos x="252" y="234"/>
                  </a:cxn>
                  <a:cxn ang="0">
                    <a:pos x="227" y="228"/>
                  </a:cxn>
                  <a:cxn ang="0">
                    <a:pos x="194" y="216"/>
                  </a:cxn>
                  <a:cxn ang="0">
                    <a:pos x="156" y="200"/>
                  </a:cxn>
                  <a:cxn ang="0">
                    <a:pos x="117" y="183"/>
                  </a:cxn>
                  <a:cxn ang="0">
                    <a:pos x="79" y="165"/>
                  </a:cxn>
                  <a:cxn ang="0">
                    <a:pos x="46" y="149"/>
                  </a:cxn>
                  <a:cxn ang="0">
                    <a:pos x="17" y="136"/>
                  </a:cxn>
                  <a:cxn ang="0">
                    <a:pos x="0" y="128"/>
                  </a:cxn>
                  <a:cxn ang="0">
                    <a:pos x="25" y="108"/>
                  </a:cxn>
                  <a:cxn ang="0">
                    <a:pos x="52" y="90"/>
                  </a:cxn>
                  <a:cxn ang="0">
                    <a:pos x="79" y="75"/>
                  </a:cxn>
                  <a:cxn ang="0">
                    <a:pos x="106" y="57"/>
                  </a:cxn>
                  <a:cxn ang="0">
                    <a:pos x="136" y="43"/>
                  </a:cxn>
                  <a:cxn ang="0">
                    <a:pos x="163" y="28"/>
                  </a:cxn>
                  <a:cxn ang="0">
                    <a:pos x="190" y="14"/>
                  </a:cxn>
                  <a:cxn ang="0">
                    <a:pos x="217" y="0"/>
                  </a:cxn>
                  <a:cxn ang="0">
                    <a:pos x="244" y="8"/>
                  </a:cxn>
                  <a:cxn ang="0">
                    <a:pos x="269" y="18"/>
                  </a:cxn>
                  <a:cxn ang="0">
                    <a:pos x="296" y="30"/>
                  </a:cxn>
                  <a:cxn ang="0">
                    <a:pos x="323" y="39"/>
                  </a:cxn>
                  <a:cxn ang="0">
                    <a:pos x="348" y="53"/>
                  </a:cxn>
                  <a:cxn ang="0">
                    <a:pos x="373" y="67"/>
                  </a:cxn>
                  <a:cxn ang="0">
                    <a:pos x="398" y="81"/>
                  </a:cxn>
                  <a:cxn ang="0">
                    <a:pos x="421" y="96"/>
                  </a:cxn>
                </a:cxnLst>
                <a:rect l="0" t="0" r="r" b="b"/>
                <a:pathLst>
                  <a:path w="421" h="234">
                    <a:moveTo>
                      <a:pt x="421" y="96"/>
                    </a:moveTo>
                    <a:lnTo>
                      <a:pt x="252" y="234"/>
                    </a:lnTo>
                    <a:lnTo>
                      <a:pt x="227" y="228"/>
                    </a:lnTo>
                    <a:lnTo>
                      <a:pt x="194" y="216"/>
                    </a:lnTo>
                    <a:lnTo>
                      <a:pt x="156" y="200"/>
                    </a:lnTo>
                    <a:lnTo>
                      <a:pt x="117" y="183"/>
                    </a:lnTo>
                    <a:lnTo>
                      <a:pt x="79" y="165"/>
                    </a:lnTo>
                    <a:lnTo>
                      <a:pt x="46" y="149"/>
                    </a:lnTo>
                    <a:lnTo>
                      <a:pt x="17" y="136"/>
                    </a:lnTo>
                    <a:lnTo>
                      <a:pt x="0" y="128"/>
                    </a:lnTo>
                    <a:lnTo>
                      <a:pt x="25" y="108"/>
                    </a:lnTo>
                    <a:lnTo>
                      <a:pt x="52" y="90"/>
                    </a:lnTo>
                    <a:lnTo>
                      <a:pt x="79" y="75"/>
                    </a:lnTo>
                    <a:lnTo>
                      <a:pt x="106" y="57"/>
                    </a:lnTo>
                    <a:lnTo>
                      <a:pt x="136" y="43"/>
                    </a:lnTo>
                    <a:lnTo>
                      <a:pt x="163" y="28"/>
                    </a:lnTo>
                    <a:lnTo>
                      <a:pt x="190" y="14"/>
                    </a:lnTo>
                    <a:lnTo>
                      <a:pt x="217" y="0"/>
                    </a:lnTo>
                    <a:lnTo>
                      <a:pt x="244" y="8"/>
                    </a:lnTo>
                    <a:lnTo>
                      <a:pt x="269" y="18"/>
                    </a:lnTo>
                    <a:lnTo>
                      <a:pt x="296" y="30"/>
                    </a:lnTo>
                    <a:lnTo>
                      <a:pt x="323" y="39"/>
                    </a:lnTo>
                    <a:lnTo>
                      <a:pt x="348" y="53"/>
                    </a:lnTo>
                    <a:lnTo>
                      <a:pt x="373" y="67"/>
                    </a:lnTo>
                    <a:lnTo>
                      <a:pt x="398" y="81"/>
                    </a:lnTo>
                    <a:lnTo>
                      <a:pt x="421" y="96"/>
                    </a:lnTo>
                    <a:close/>
                  </a:path>
                </a:pathLst>
              </a:custGeom>
              <a:solidFill>
                <a:srgbClr val="020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3" name="Freeform 128"/>
              <p:cNvSpPr>
                <a:spLocks/>
              </p:cNvSpPr>
              <p:nvPr/>
            </p:nvSpPr>
            <p:spPr bwMode="auto">
              <a:xfrm>
                <a:off x="3307" y="3373"/>
                <a:ext cx="75" cy="104"/>
              </a:xfrm>
              <a:custGeom>
                <a:avLst/>
                <a:gdLst/>
                <a:ahLst/>
                <a:cxnLst>
                  <a:cxn ang="0">
                    <a:pos x="48" y="36"/>
                  </a:cxn>
                  <a:cxn ang="0">
                    <a:pos x="61" y="85"/>
                  </a:cxn>
                  <a:cxn ang="0">
                    <a:pos x="51" y="77"/>
                  </a:cxn>
                  <a:cxn ang="0">
                    <a:pos x="38" y="69"/>
                  </a:cxn>
                  <a:cxn ang="0">
                    <a:pos x="28" y="59"/>
                  </a:cxn>
                  <a:cxn ang="0">
                    <a:pos x="19" y="49"/>
                  </a:cxn>
                  <a:cxn ang="0">
                    <a:pos x="11" y="40"/>
                  </a:cxn>
                  <a:cxn ang="0">
                    <a:pos x="5" y="28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13" y="8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48" y="36"/>
                  </a:cxn>
                </a:cxnLst>
                <a:rect l="0" t="0" r="r" b="b"/>
                <a:pathLst>
                  <a:path w="61" h="85">
                    <a:moveTo>
                      <a:pt x="48" y="36"/>
                    </a:moveTo>
                    <a:lnTo>
                      <a:pt x="61" y="85"/>
                    </a:lnTo>
                    <a:lnTo>
                      <a:pt x="51" y="77"/>
                    </a:lnTo>
                    <a:lnTo>
                      <a:pt x="38" y="69"/>
                    </a:lnTo>
                    <a:lnTo>
                      <a:pt x="28" y="59"/>
                    </a:lnTo>
                    <a:lnTo>
                      <a:pt x="19" y="49"/>
                    </a:lnTo>
                    <a:lnTo>
                      <a:pt x="11" y="40"/>
                    </a:lnTo>
                    <a:lnTo>
                      <a:pt x="5" y="28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13" y="8"/>
                    </a:lnTo>
                    <a:lnTo>
                      <a:pt x="26" y="16"/>
                    </a:lnTo>
                    <a:lnTo>
                      <a:pt x="36" y="26"/>
                    </a:lnTo>
                    <a:lnTo>
                      <a:pt x="48" y="36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4" name="Freeform 129"/>
              <p:cNvSpPr>
                <a:spLocks/>
              </p:cNvSpPr>
              <p:nvPr/>
            </p:nvSpPr>
            <p:spPr bwMode="auto">
              <a:xfrm>
                <a:off x="3578" y="3491"/>
                <a:ext cx="485" cy="88"/>
              </a:xfrm>
              <a:custGeom>
                <a:avLst/>
                <a:gdLst/>
                <a:ahLst/>
                <a:cxnLst>
                  <a:cxn ang="0">
                    <a:pos x="392" y="43"/>
                  </a:cxn>
                  <a:cxn ang="0">
                    <a:pos x="386" y="51"/>
                  </a:cxn>
                  <a:cxn ang="0">
                    <a:pos x="378" y="58"/>
                  </a:cxn>
                  <a:cxn ang="0">
                    <a:pos x="365" y="64"/>
                  </a:cxn>
                  <a:cxn ang="0">
                    <a:pos x="349" y="68"/>
                  </a:cxn>
                  <a:cxn ang="0">
                    <a:pos x="328" y="70"/>
                  </a:cxn>
                  <a:cxn ang="0">
                    <a:pos x="296" y="72"/>
                  </a:cxn>
                  <a:cxn ang="0">
                    <a:pos x="257" y="72"/>
                  </a:cxn>
                  <a:cxn ang="0">
                    <a:pos x="205" y="70"/>
                  </a:cxn>
                  <a:cxn ang="0">
                    <a:pos x="180" y="66"/>
                  </a:cxn>
                  <a:cxn ang="0">
                    <a:pos x="155" y="62"/>
                  </a:cxn>
                  <a:cxn ang="0">
                    <a:pos x="130" y="58"/>
                  </a:cxn>
                  <a:cxn ang="0">
                    <a:pos x="105" y="54"/>
                  </a:cxn>
                  <a:cxn ang="0">
                    <a:pos x="80" y="51"/>
                  </a:cxn>
                  <a:cxn ang="0">
                    <a:pos x="55" y="45"/>
                  </a:cxn>
                  <a:cxn ang="0">
                    <a:pos x="32" y="41"/>
                  </a:cxn>
                  <a:cxn ang="0">
                    <a:pos x="7" y="35"/>
                  </a:cxn>
                  <a:cxn ang="0">
                    <a:pos x="0" y="0"/>
                  </a:cxn>
                  <a:cxn ang="0">
                    <a:pos x="25" y="7"/>
                  </a:cxn>
                  <a:cxn ang="0">
                    <a:pos x="48" y="15"/>
                  </a:cxn>
                  <a:cxn ang="0">
                    <a:pos x="73" y="21"/>
                  </a:cxn>
                  <a:cxn ang="0">
                    <a:pos x="98" y="27"/>
                  </a:cxn>
                  <a:cxn ang="0">
                    <a:pos x="121" y="31"/>
                  </a:cxn>
                  <a:cxn ang="0">
                    <a:pos x="146" y="37"/>
                  </a:cxn>
                  <a:cxn ang="0">
                    <a:pos x="171" y="41"/>
                  </a:cxn>
                  <a:cxn ang="0">
                    <a:pos x="196" y="43"/>
                  </a:cxn>
                  <a:cxn ang="0">
                    <a:pos x="219" y="45"/>
                  </a:cxn>
                  <a:cxn ang="0">
                    <a:pos x="244" y="47"/>
                  </a:cxn>
                  <a:cxn ang="0">
                    <a:pos x="269" y="49"/>
                  </a:cxn>
                  <a:cxn ang="0">
                    <a:pos x="294" y="49"/>
                  </a:cxn>
                  <a:cxn ang="0">
                    <a:pos x="319" y="49"/>
                  </a:cxn>
                  <a:cxn ang="0">
                    <a:pos x="342" y="47"/>
                  </a:cxn>
                  <a:cxn ang="0">
                    <a:pos x="367" y="45"/>
                  </a:cxn>
                  <a:cxn ang="0">
                    <a:pos x="392" y="43"/>
                  </a:cxn>
                </a:cxnLst>
                <a:rect l="0" t="0" r="r" b="b"/>
                <a:pathLst>
                  <a:path w="392" h="72">
                    <a:moveTo>
                      <a:pt x="392" y="43"/>
                    </a:moveTo>
                    <a:lnTo>
                      <a:pt x="386" y="51"/>
                    </a:lnTo>
                    <a:lnTo>
                      <a:pt x="378" y="58"/>
                    </a:lnTo>
                    <a:lnTo>
                      <a:pt x="365" y="64"/>
                    </a:lnTo>
                    <a:lnTo>
                      <a:pt x="349" y="68"/>
                    </a:lnTo>
                    <a:lnTo>
                      <a:pt x="328" y="70"/>
                    </a:lnTo>
                    <a:lnTo>
                      <a:pt x="296" y="72"/>
                    </a:lnTo>
                    <a:lnTo>
                      <a:pt x="257" y="72"/>
                    </a:lnTo>
                    <a:lnTo>
                      <a:pt x="205" y="70"/>
                    </a:lnTo>
                    <a:lnTo>
                      <a:pt x="180" y="66"/>
                    </a:lnTo>
                    <a:lnTo>
                      <a:pt x="155" y="62"/>
                    </a:lnTo>
                    <a:lnTo>
                      <a:pt x="130" y="58"/>
                    </a:lnTo>
                    <a:lnTo>
                      <a:pt x="105" y="54"/>
                    </a:lnTo>
                    <a:lnTo>
                      <a:pt x="80" y="51"/>
                    </a:lnTo>
                    <a:lnTo>
                      <a:pt x="55" y="45"/>
                    </a:lnTo>
                    <a:lnTo>
                      <a:pt x="32" y="41"/>
                    </a:lnTo>
                    <a:lnTo>
                      <a:pt x="7" y="35"/>
                    </a:lnTo>
                    <a:lnTo>
                      <a:pt x="0" y="0"/>
                    </a:lnTo>
                    <a:lnTo>
                      <a:pt x="25" y="7"/>
                    </a:lnTo>
                    <a:lnTo>
                      <a:pt x="48" y="15"/>
                    </a:lnTo>
                    <a:lnTo>
                      <a:pt x="73" y="21"/>
                    </a:lnTo>
                    <a:lnTo>
                      <a:pt x="98" y="27"/>
                    </a:lnTo>
                    <a:lnTo>
                      <a:pt x="121" y="31"/>
                    </a:lnTo>
                    <a:lnTo>
                      <a:pt x="146" y="37"/>
                    </a:lnTo>
                    <a:lnTo>
                      <a:pt x="171" y="41"/>
                    </a:lnTo>
                    <a:lnTo>
                      <a:pt x="196" y="43"/>
                    </a:lnTo>
                    <a:lnTo>
                      <a:pt x="219" y="45"/>
                    </a:lnTo>
                    <a:lnTo>
                      <a:pt x="244" y="47"/>
                    </a:lnTo>
                    <a:lnTo>
                      <a:pt x="269" y="49"/>
                    </a:lnTo>
                    <a:lnTo>
                      <a:pt x="294" y="49"/>
                    </a:lnTo>
                    <a:lnTo>
                      <a:pt x="319" y="49"/>
                    </a:lnTo>
                    <a:lnTo>
                      <a:pt x="342" y="47"/>
                    </a:lnTo>
                    <a:lnTo>
                      <a:pt x="367" y="45"/>
                    </a:lnTo>
                    <a:lnTo>
                      <a:pt x="392" y="43"/>
                    </a:lnTo>
                    <a:close/>
                  </a:path>
                </a:pathLst>
              </a:custGeom>
              <a:solidFill>
                <a:srgbClr val="007C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5" name="Freeform 130"/>
              <p:cNvSpPr>
                <a:spLocks/>
              </p:cNvSpPr>
              <p:nvPr/>
            </p:nvSpPr>
            <p:spPr bwMode="auto">
              <a:xfrm>
                <a:off x="3555" y="1720"/>
                <a:ext cx="415" cy="545"/>
              </a:xfrm>
              <a:custGeom>
                <a:avLst/>
                <a:gdLst/>
                <a:ahLst/>
                <a:cxnLst>
                  <a:cxn ang="0">
                    <a:pos x="235" y="31"/>
                  </a:cxn>
                  <a:cxn ang="0">
                    <a:pos x="181" y="114"/>
                  </a:cxn>
                  <a:cxn ang="0">
                    <a:pos x="164" y="216"/>
                  </a:cxn>
                  <a:cxn ang="0">
                    <a:pos x="150" y="320"/>
                  </a:cxn>
                  <a:cxn ang="0">
                    <a:pos x="125" y="383"/>
                  </a:cxn>
                  <a:cxn ang="0">
                    <a:pos x="96" y="404"/>
                  </a:cxn>
                  <a:cxn ang="0">
                    <a:pos x="114" y="420"/>
                  </a:cxn>
                  <a:cxn ang="0">
                    <a:pos x="133" y="410"/>
                  </a:cxn>
                  <a:cxn ang="0">
                    <a:pos x="148" y="392"/>
                  </a:cxn>
                  <a:cxn ang="0">
                    <a:pos x="160" y="375"/>
                  </a:cxn>
                  <a:cxn ang="0">
                    <a:pos x="179" y="322"/>
                  </a:cxn>
                  <a:cxn ang="0">
                    <a:pos x="189" y="224"/>
                  </a:cxn>
                  <a:cxn ang="0">
                    <a:pos x="206" y="128"/>
                  </a:cxn>
                  <a:cxn ang="0">
                    <a:pos x="254" y="51"/>
                  </a:cxn>
                  <a:cxn ang="0">
                    <a:pos x="283" y="47"/>
                  </a:cxn>
                  <a:cxn ang="0">
                    <a:pos x="264" y="104"/>
                  </a:cxn>
                  <a:cxn ang="0">
                    <a:pos x="246" y="361"/>
                  </a:cxn>
                  <a:cxn ang="0">
                    <a:pos x="235" y="388"/>
                  </a:cxn>
                  <a:cxn ang="0">
                    <a:pos x="237" y="414"/>
                  </a:cxn>
                  <a:cxn ang="0">
                    <a:pos x="258" y="406"/>
                  </a:cxn>
                  <a:cxn ang="0">
                    <a:pos x="266" y="385"/>
                  </a:cxn>
                  <a:cxn ang="0">
                    <a:pos x="279" y="296"/>
                  </a:cxn>
                  <a:cxn ang="0">
                    <a:pos x="281" y="204"/>
                  </a:cxn>
                  <a:cxn ang="0">
                    <a:pos x="292" y="114"/>
                  </a:cxn>
                  <a:cxn ang="0">
                    <a:pos x="327" y="35"/>
                  </a:cxn>
                  <a:cxn ang="0">
                    <a:pos x="327" y="143"/>
                  </a:cxn>
                  <a:cxn ang="0">
                    <a:pos x="335" y="253"/>
                  </a:cxn>
                  <a:cxn ang="0">
                    <a:pos x="327" y="357"/>
                  </a:cxn>
                  <a:cxn ang="0">
                    <a:pos x="277" y="449"/>
                  </a:cxn>
                  <a:cxn ang="0">
                    <a:pos x="202" y="430"/>
                  </a:cxn>
                  <a:cxn ang="0">
                    <a:pos x="118" y="428"/>
                  </a:cxn>
                  <a:cxn ang="0">
                    <a:pos x="46" y="412"/>
                  </a:cxn>
                  <a:cxn ang="0">
                    <a:pos x="0" y="355"/>
                  </a:cxn>
                  <a:cxn ang="0">
                    <a:pos x="4" y="300"/>
                  </a:cxn>
                  <a:cxn ang="0">
                    <a:pos x="27" y="251"/>
                  </a:cxn>
                  <a:cxn ang="0">
                    <a:pos x="54" y="202"/>
                  </a:cxn>
                  <a:cxn ang="0">
                    <a:pos x="71" y="145"/>
                  </a:cxn>
                  <a:cxn ang="0">
                    <a:pos x="71" y="133"/>
                  </a:cxn>
                  <a:cxn ang="0">
                    <a:pos x="83" y="86"/>
                  </a:cxn>
                  <a:cxn ang="0">
                    <a:pos x="108" y="53"/>
                  </a:cxn>
                  <a:cxn ang="0">
                    <a:pos x="121" y="51"/>
                  </a:cxn>
                  <a:cxn ang="0">
                    <a:pos x="91" y="130"/>
                  </a:cxn>
                  <a:cxn ang="0">
                    <a:pos x="79" y="218"/>
                  </a:cxn>
                  <a:cxn ang="0">
                    <a:pos x="62" y="302"/>
                  </a:cxn>
                  <a:cxn ang="0">
                    <a:pos x="29" y="373"/>
                  </a:cxn>
                  <a:cxn ang="0">
                    <a:pos x="41" y="381"/>
                  </a:cxn>
                  <a:cxn ang="0">
                    <a:pos x="54" y="379"/>
                  </a:cxn>
                  <a:cxn ang="0">
                    <a:pos x="85" y="296"/>
                  </a:cxn>
                  <a:cxn ang="0">
                    <a:pos x="98" y="206"/>
                  </a:cxn>
                  <a:cxn ang="0">
                    <a:pos x="112" y="116"/>
                  </a:cxn>
                  <a:cxn ang="0">
                    <a:pos x="154" y="41"/>
                  </a:cxn>
                  <a:cxn ang="0">
                    <a:pos x="177" y="22"/>
                  </a:cxn>
                  <a:cxn ang="0">
                    <a:pos x="206" y="8"/>
                  </a:cxn>
                  <a:cxn ang="0">
                    <a:pos x="225" y="4"/>
                  </a:cxn>
                  <a:cxn ang="0">
                    <a:pos x="244" y="2"/>
                  </a:cxn>
                  <a:cxn ang="0">
                    <a:pos x="262" y="0"/>
                  </a:cxn>
                  <a:cxn ang="0">
                    <a:pos x="285" y="2"/>
                  </a:cxn>
                </a:cxnLst>
                <a:rect l="0" t="0" r="r" b="b"/>
                <a:pathLst>
                  <a:path w="335" h="449">
                    <a:moveTo>
                      <a:pt x="285" y="2"/>
                    </a:moveTo>
                    <a:lnTo>
                      <a:pt x="235" y="31"/>
                    </a:lnTo>
                    <a:lnTo>
                      <a:pt x="202" y="71"/>
                    </a:lnTo>
                    <a:lnTo>
                      <a:pt x="181" y="114"/>
                    </a:lnTo>
                    <a:lnTo>
                      <a:pt x="171" y="163"/>
                    </a:lnTo>
                    <a:lnTo>
                      <a:pt x="164" y="216"/>
                    </a:lnTo>
                    <a:lnTo>
                      <a:pt x="158" y="269"/>
                    </a:lnTo>
                    <a:lnTo>
                      <a:pt x="150" y="320"/>
                    </a:lnTo>
                    <a:lnTo>
                      <a:pt x="135" y="367"/>
                    </a:lnTo>
                    <a:lnTo>
                      <a:pt x="125" y="383"/>
                    </a:lnTo>
                    <a:lnTo>
                      <a:pt x="108" y="392"/>
                    </a:lnTo>
                    <a:lnTo>
                      <a:pt x="96" y="404"/>
                    </a:lnTo>
                    <a:lnTo>
                      <a:pt x="102" y="420"/>
                    </a:lnTo>
                    <a:lnTo>
                      <a:pt x="114" y="420"/>
                    </a:lnTo>
                    <a:lnTo>
                      <a:pt x="125" y="416"/>
                    </a:lnTo>
                    <a:lnTo>
                      <a:pt x="133" y="410"/>
                    </a:lnTo>
                    <a:lnTo>
                      <a:pt x="141" y="402"/>
                    </a:lnTo>
                    <a:lnTo>
                      <a:pt x="148" y="392"/>
                    </a:lnTo>
                    <a:lnTo>
                      <a:pt x="154" y="385"/>
                    </a:lnTo>
                    <a:lnTo>
                      <a:pt x="160" y="375"/>
                    </a:lnTo>
                    <a:lnTo>
                      <a:pt x="164" y="367"/>
                    </a:lnTo>
                    <a:lnTo>
                      <a:pt x="179" y="322"/>
                    </a:lnTo>
                    <a:lnTo>
                      <a:pt x="185" y="275"/>
                    </a:lnTo>
                    <a:lnTo>
                      <a:pt x="189" y="224"/>
                    </a:lnTo>
                    <a:lnTo>
                      <a:pt x="196" y="175"/>
                    </a:lnTo>
                    <a:lnTo>
                      <a:pt x="206" y="128"/>
                    </a:lnTo>
                    <a:lnTo>
                      <a:pt x="223" y="86"/>
                    </a:lnTo>
                    <a:lnTo>
                      <a:pt x="254" y="51"/>
                    </a:lnTo>
                    <a:lnTo>
                      <a:pt x="300" y="24"/>
                    </a:lnTo>
                    <a:lnTo>
                      <a:pt x="283" y="47"/>
                    </a:lnTo>
                    <a:lnTo>
                      <a:pt x="271" y="75"/>
                    </a:lnTo>
                    <a:lnTo>
                      <a:pt x="264" y="104"/>
                    </a:lnTo>
                    <a:lnTo>
                      <a:pt x="260" y="135"/>
                    </a:lnTo>
                    <a:lnTo>
                      <a:pt x="246" y="361"/>
                    </a:lnTo>
                    <a:lnTo>
                      <a:pt x="241" y="375"/>
                    </a:lnTo>
                    <a:lnTo>
                      <a:pt x="235" y="388"/>
                    </a:lnTo>
                    <a:lnTo>
                      <a:pt x="231" y="402"/>
                    </a:lnTo>
                    <a:lnTo>
                      <a:pt x="237" y="414"/>
                    </a:lnTo>
                    <a:lnTo>
                      <a:pt x="250" y="414"/>
                    </a:lnTo>
                    <a:lnTo>
                      <a:pt x="258" y="406"/>
                    </a:lnTo>
                    <a:lnTo>
                      <a:pt x="262" y="394"/>
                    </a:lnTo>
                    <a:lnTo>
                      <a:pt x="266" y="385"/>
                    </a:lnTo>
                    <a:lnTo>
                      <a:pt x="275" y="341"/>
                    </a:lnTo>
                    <a:lnTo>
                      <a:pt x="279" y="296"/>
                    </a:lnTo>
                    <a:lnTo>
                      <a:pt x="279" y="249"/>
                    </a:lnTo>
                    <a:lnTo>
                      <a:pt x="281" y="204"/>
                    </a:lnTo>
                    <a:lnTo>
                      <a:pt x="283" y="157"/>
                    </a:lnTo>
                    <a:lnTo>
                      <a:pt x="292" y="114"/>
                    </a:lnTo>
                    <a:lnTo>
                      <a:pt x="304" y="73"/>
                    </a:lnTo>
                    <a:lnTo>
                      <a:pt x="327" y="35"/>
                    </a:lnTo>
                    <a:lnTo>
                      <a:pt x="325" y="88"/>
                    </a:lnTo>
                    <a:lnTo>
                      <a:pt x="327" y="143"/>
                    </a:lnTo>
                    <a:lnTo>
                      <a:pt x="331" y="198"/>
                    </a:lnTo>
                    <a:lnTo>
                      <a:pt x="335" y="253"/>
                    </a:lnTo>
                    <a:lnTo>
                      <a:pt x="335" y="306"/>
                    </a:lnTo>
                    <a:lnTo>
                      <a:pt x="327" y="357"/>
                    </a:lnTo>
                    <a:lnTo>
                      <a:pt x="308" y="404"/>
                    </a:lnTo>
                    <a:lnTo>
                      <a:pt x="277" y="449"/>
                    </a:lnTo>
                    <a:lnTo>
                      <a:pt x="241" y="436"/>
                    </a:lnTo>
                    <a:lnTo>
                      <a:pt x="202" y="430"/>
                    </a:lnTo>
                    <a:lnTo>
                      <a:pt x="160" y="428"/>
                    </a:lnTo>
                    <a:lnTo>
                      <a:pt x="118" y="428"/>
                    </a:lnTo>
                    <a:lnTo>
                      <a:pt x="81" y="424"/>
                    </a:lnTo>
                    <a:lnTo>
                      <a:pt x="46" y="412"/>
                    </a:lnTo>
                    <a:lnTo>
                      <a:pt x="18" y="390"/>
                    </a:lnTo>
                    <a:lnTo>
                      <a:pt x="0" y="355"/>
                    </a:lnTo>
                    <a:lnTo>
                      <a:pt x="0" y="326"/>
                    </a:lnTo>
                    <a:lnTo>
                      <a:pt x="4" y="300"/>
                    </a:lnTo>
                    <a:lnTo>
                      <a:pt x="14" y="275"/>
                    </a:lnTo>
                    <a:lnTo>
                      <a:pt x="27" y="251"/>
                    </a:lnTo>
                    <a:lnTo>
                      <a:pt x="39" y="228"/>
                    </a:lnTo>
                    <a:lnTo>
                      <a:pt x="54" y="202"/>
                    </a:lnTo>
                    <a:lnTo>
                      <a:pt x="64" y="175"/>
                    </a:lnTo>
                    <a:lnTo>
                      <a:pt x="71" y="145"/>
                    </a:lnTo>
                    <a:lnTo>
                      <a:pt x="71" y="143"/>
                    </a:lnTo>
                    <a:lnTo>
                      <a:pt x="71" y="133"/>
                    </a:lnTo>
                    <a:lnTo>
                      <a:pt x="75" y="114"/>
                    </a:lnTo>
                    <a:lnTo>
                      <a:pt x="83" y="86"/>
                    </a:lnTo>
                    <a:lnTo>
                      <a:pt x="96" y="63"/>
                    </a:lnTo>
                    <a:lnTo>
                      <a:pt x="108" y="53"/>
                    </a:lnTo>
                    <a:lnTo>
                      <a:pt x="116" y="51"/>
                    </a:lnTo>
                    <a:lnTo>
                      <a:pt x="121" y="51"/>
                    </a:lnTo>
                    <a:lnTo>
                      <a:pt x="104" y="88"/>
                    </a:lnTo>
                    <a:lnTo>
                      <a:pt x="91" y="130"/>
                    </a:lnTo>
                    <a:lnTo>
                      <a:pt x="85" y="173"/>
                    </a:lnTo>
                    <a:lnTo>
                      <a:pt x="79" y="218"/>
                    </a:lnTo>
                    <a:lnTo>
                      <a:pt x="71" y="261"/>
                    </a:lnTo>
                    <a:lnTo>
                      <a:pt x="62" y="302"/>
                    </a:lnTo>
                    <a:lnTo>
                      <a:pt x="48" y="339"/>
                    </a:lnTo>
                    <a:lnTo>
                      <a:pt x="29" y="373"/>
                    </a:lnTo>
                    <a:lnTo>
                      <a:pt x="35" y="379"/>
                    </a:lnTo>
                    <a:lnTo>
                      <a:pt x="41" y="381"/>
                    </a:lnTo>
                    <a:lnTo>
                      <a:pt x="48" y="381"/>
                    </a:lnTo>
                    <a:lnTo>
                      <a:pt x="54" y="379"/>
                    </a:lnTo>
                    <a:lnTo>
                      <a:pt x="73" y="339"/>
                    </a:lnTo>
                    <a:lnTo>
                      <a:pt x="85" y="296"/>
                    </a:lnTo>
                    <a:lnTo>
                      <a:pt x="93" y="251"/>
                    </a:lnTo>
                    <a:lnTo>
                      <a:pt x="98" y="206"/>
                    </a:lnTo>
                    <a:lnTo>
                      <a:pt x="104" y="159"/>
                    </a:lnTo>
                    <a:lnTo>
                      <a:pt x="112" y="116"/>
                    </a:lnTo>
                    <a:lnTo>
                      <a:pt x="129" y="77"/>
                    </a:lnTo>
                    <a:lnTo>
                      <a:pt x="154" y="41"/>
                    </a:lnTo>
                    <a:lnTo>
                      <a:pt x="164" y="31"/>
                    </a:lnTo>
                    <a:lnTo>
                      <a:pt x="177" y="22"/>
                    </a:lnTo>
                    <a:lnTo>
                      <a:pt x="189" y="16"/>
                    </a:lnTo>
                    <a:lnTo>
                      <a:pt x="206" y="8"/>
                    </a:lnTo>
                    <a:lnTo>
                      <a:pt x="214" y="6"/>
                    </a:lnTo>
                    <a:lnTo>
                      <a:pt x="225" y="4"/>
                    </a:lnTo>
                    <a:lnTo>
                      <a:pt x="233" y="2"/>
                    </a:lnTo>
                    <a:lnTo>
                      <a:pt x="244" y="2"/>
                    </a:lnTo>
                    <a:lnTo>
                      <a:pt x="254" y="0"/>
                    </a:lnTo>
                    <a:lnTo>
                      <a:pt x="262" y="0"/>
                    </a:lnTo>
                    <a:lnTo>
                      <a:pt x="275" y="0"/>
                    </a:lnTo>
                    <a:lnTo>
                      <a:pt x="285" y="2"/>
                    </a:lnTo>
                    <a:close/>
                  </a:path>
                </a:pathLst>
              </a:custGeom>
              <a:solidFill>
                <a:srgbClr val="99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6" name="AutoShape 131"/>
              <p:cNvSpPr>
                <a:spLocks noChangeArrowheads="1"/>
              </p:cNvSpPr>
              <p:nvPr/>
            </p:nvSpPr>
            <p:spPr bwMode="auto">
              <a:xfrm>
                <a:off x="3429" y="535"/>
                <a:ext cx="1662" cy="1108"/>
              </a:xfrm>
              <a:prstGeom prst="parallelogram">
                <a:avLst>
                  <a:gd name="adj" fmla="val 12278"/>
                </a:avLst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 algn="ctr"/>
                <a:endParaRPr lang="ru-RU"/>
              </a:p>
            </p:txBody>
          </p:sp>
          <p:sp>
            <p:nvSpPr>
              <p:cNvPr id="117" name="Rectangle 132"/>
              <p:cNvSpPr>
                <a:spLocks noChangeArrowheads="1"/>
              </p:cNvSpPr>
              <p:nvPr/>
            </p:nvSpPr>
            <p:spPr bwMode="auto">
              <a:xfrm>
                <a:off x="4316" y="1488"/>
                <a:ext cx="576" cy="336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8" name="Rectangle 133"/>
              <p:cNvSpPr>
                <a:spLocks noChangeArrowheads="1"/>
              </p:cNvSpPr>
              <p:nvPr/>
            </p:nvSpPr>
            <p:spPr bwMode="auto">
              <a:xfrm>
                <a:off x="253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19" name="Rectangle 134"/>
              <p:cNvSpPr>
                <a:spLocks noChangeArrowheads="1"/>
              </p:cNvSpPr>
              <p:nvPr/>
            </p:nvSpPr>
            <p:spPr bwMode="auto">
              <a:xfrm>
                <a:off x="310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0" name="Rectangle 135"/>
              <p:cNvSpPr>
                <a:spLocks noChangeArrowheads="1"/>
              </p:cNvSpPr>
              <p:nvPr/>
            </p:nvSpPr>
            <p:spPr bwMode="auto">
              <a:xfrm>
                <a:off x="366" y="3879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1" name="Rectangle 136"/>
              <p:cNvSpPr>
                <a:spLocks noChangeArrowheads="1"/>
              </p:cNvSpPr>
              <p:nvPr/>
            </p:nvSpPr>
            <p:spPr bwMode="auto">
              <a:xfrm>
                <a:off x="424" y="3879"/>
                <a:ext cx="40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2" name="Rectangle 137"/>
              <p:cNvSpPr>
                <a:spLocks noChangeArrowheads="1"/>
              </p:cNvSpPr>
              <p:nvPr/>
            </p:nvSpPr>
            <p:spPr bwMode="auto">
              <a:xfrm>
                <a:off x="480" y="3879"/>
                <a:ext cx="42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3" name="Rectangle 138"/>
              <p:cNvSpPr>
                <a:spLocks noChangeArrowheads="1"/>
              </p:cNvSpPr>
              <p:nvPr/>
            </p:nvSpPr>
            <p:spPr bwMode="auto">
              <a:xfrm>
                <a:off x="537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  <p:sp>
            <p:nvSpPr>
              <p:cNvPr id="124" name="Rectangle 139"/>
              <p:cNvSpPr>
                <a:spLocks noChangeArrowheads="1"/>
              </p:cNvSpPr>
              <p:nvPr/>
            </p:nvSpPr>
            <p:spPr bwMode="auto">
              <a:xfrm>
                <a:off x="594" y="3879"/>
                <a:ext cx="41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ru-RU"/>
              </a:p>
            </p:txBody>
          </p:sp>
        </p:grpSp>
        <p:sp>
          <p:nvSpPr>
            <p:cNvPr id="42" name="Rectangle 141"/>
            <p:cNvSpPr>
              <a:spLocks noChangeArrowheads="1"/>
            </p:cNvSpPr>
            <p:nvPr/>
          </p:nvSpPr>
          <p:spPr bwMode="auto">
            <a:xfrm rot="498710">
              <a:off x="5040" y="3053"/>
              <a:ext cx="6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r>
                <a:rPr lang="ru-RU" sz="2400"/>
                <a:t>тесты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28802"/>
            <a:ext cx="7467600" cy="454515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Изучить развитие самостоятельности  у детей с нарушением интеллекта в процессе трудового обучения на примере уроков швейное дело</a:t>
            </a:r>
            <a:endParaRPr lang="ru-RU" sz="3600" dirty="0"/>
          </a:p>
        </p:txBody>
      </p:sp>
      <p:pic>
        <p:nvPicPr>
          <p:cNvPr id="1026" name="Picture 2" descr="C:\Documents and Settings\3696\Мои документы\Мои рисунки\Рисунки для Word\картинки\разное\люди\SO01595_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642917"/>
            <a:ext cx="2228853" cy="1721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При исследовании были выдвинуты для решения следующие вопросы:</a:t>
            </a:r>
            <a:endParaRPr lang="ru-RU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algn="just" fontAlgn="base" hangingPunct="0"/>
            <a:r>
              <a:rPr lang="ru-RU" dirty="0" smtClean="0"/>
              <a:t>В какой мере воспитанию самостоятельности у детей способствует обучение их умению давать словесный отчет о проделанной работе и рассказывать о способе выполнения предстоящей.</a:t>
            </a:r>
          </a:p>
          <a:p>
            <a:pPr lvl="0" algn="just" fontAlgn="base" hangingPunct="0"/>
            <a:r>
              <a:rPr lang="ru-RU" dirty="0" smtClean="0"/>
              <a:t>Как помогает воспитанию самостоятельности у учащихся умение планировать работу.</a:t>
            </a:r>
          </a:p>
          <a:p>
            <a:pPr lvl="0" algn="just" fontAlgn="base" hangingPunct="0"/>
            <a:r>
              <a:rPr lang="ru-RU" dirty="0" smtClean="0"/>
              <a:t> Обеспечивается ли самостоятельность в работе учащихся показом образца или рисунка.</a:t>
            </a:r>
          </a:p>
          <a:p>
            <a:endParaRPr lang="ru-RU" dirty="0"/>
          </a:p>
        </p:txBody>
      </p:sp>
      <p:pic>
        <p:nvPicPr>
          <p:cNvPr id="4" name="Рисунок 3" descr="PE01561_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5000636"/>
            <a:ext cx="3076574" cy="169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Организация экспериментального обучения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определение гипотетических положений о приёмах обучения  и уточнения доступности материала.</a:t>
            </a:r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Задачи: </a:t>
            </a:r>
          </a:p>
          <a:p>
            <a:pPr lvl="0" algn="just" fontAlgn="base" hangingPunct="0"/>
            <a:r>
              <a:rPr lang="ru-RU" dirty="0" smtClean="0"/>
              <a:t>Воспитать у учащихся умения давать словесный отчет о проделанной работе после выполнения задания и рассказывать о способе выполнения предстоящей работы.</a:t>
            </a:r>
          </a:p>
          <a:p>
            <a:pPr lvl="0" algn="just" fontAlgn="base" hangingPunct="0"/>
            <a:r>
              <a:rPr lang="ru-RU" dirty="0" smtClean="0"/>
              <a:t>Привить учащимся навыки составления плана выполнения предстоящего задания  /устно, письменно /. </a:t>
            </a:r>
          </a:p>
          <a:p>
            <a:pPr lvl="0" algn="just" fontAlgn="base" hangingPunct="0"/>
            <a:r>
              <a:rPr lang="ru-RU" dirty="0" smtClean="0"/>
              <a:t>Научить их умению выполнять задания по образцу / готовому изделию/ и  рисунку.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Структура создания групп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071678"/>
          <a:ext cx="7901014" cy="2714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331"/>
                <a:gridCol w="1133763"/>
                <a:gridCol w="1058179"/>
                <a:gridCol w="1209347"/>
                <a:gridCol w="1284932"/>
                <a:gridCol w="2262462"/>
              </a:tblGrid>
              <a:tr h="860392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Уч-й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Класс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К-во</a:t>
                      </a:r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уч-ся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Предмет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Примечание</a:t>
                      </a:r>
                      <a:endParaRPr lang="ru-RU" dirty="0"/>
                    </a:p>
                  </a:txBody>
                  <a:tcPr/>
                </a:tc>
              </a:tr>
              <a:tr h="1854252"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2011-</a:t>
                      </a:r>
                    </a:p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 «а»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 «б»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12-13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12-13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Швейное</a:t>
                      </a:r>
                    </a:p>
                    <a:p>
                      <a:pPr algn="ctr"/>
                      <a:r>
                        <a:rPr lang="ru-RU" dirty="0" smtClean="0"/>
                        <a:t>дело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Контрольная гр.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err="1" smtClean="0"/>
                        <a:t>Эксперименталь-ная</a:t>
                      </a:r>
                      <a:r>
                        <a:rPr lang="ru-RU" dirty="0" smtClean="0"/>
                        <a:t>  группа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Методы обучения: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ru-RU" u="sng" dirty="0" smtClean="0"/>
          </a:p>
          <a:p>
            <a:pPr algn="ctr">
              <a:buNone/>
            </a:pPr>
            <a:r>
              <a:rPr lang="ru-RU" sz="3400" b="1" dirty="0" smtClean="0"/>
              <a:t>    </a:t>
            </a:r>
            <a:r>
              <a:rPr lang="ru-RU" sz="3400" b="1" u="sng" dirty="0" smtClean="0"/>
              <a:t>Обучение учащихся умению давать словесный </a:t>
            </a:r>
            <a:r>
              <a:rPr lang="ru-RU" sz="3400" b="1" u="sng" dirty="0" smtClean="0"/>
              <a:t>отчет</a:t>
            </a:r>
            <a:endParaRPr lang="en-US" sz="3400" b="1" u="sng" dirty="0" smtClean="0"/>
          </a:p>
          <a:p>
            <a:pPr algn="ctr">
              <a:buNone/>
            </a:pPr>
            <a:r>
              <a:rPr lang="ru-RU" sz="3400" b="1" u="sng" dirty="0" smtClean="0"/>
              <a:t> </a:t>
            </a:r>
            <a:r>
              <a:rPr lang="ru-RU" sz="3400" b="1" u="sng" dirty="0" smtClean="0"/>
              <a:t>о проделанной,  и рассказать о предстоящей </a:t>
            </a:r>
            <a:r>
              <a:rPr lang="ru-RU" sz="3400" b="1" u="sng" dirty="0" smtClean="0"/>
              <a:t>работе</a:t>
            </a:r>
            <a:endParaRPr lang="en-US" sz="3400" b="1" u="sng" dirty="0" smtClean="0"/>
          </a:p>
          <a:p>
            <a:pPr algn="ctr">
              <a:buNone/>
            </a:pPr>
            <a:r>
              <a:rPr lang="ru-RU" sz="3400" b="1" u="sng" dirty="0" smtClean="0"/>
              <a:t> </a:t>
            </a:r>
            <a:r>
              <a:rPr lang="ru-RU" sz="3400" b="1" u="sng" dirty="0" smtClean="0"/>
              <a:t>происходило по следующим этапам:</a:t>
            </a:r>
          </a:p>
          <a:p>
            <a:pPr>
              <a:buNone/>
            </a:pPr>
            <a:r>
              <a:rPr lang="ru-RU" sz="3400" dirty="0" smtClean="0"/>
              <a:t> </a:t>
            </a:r>
          </a:p>
          <a:p>
            <a:pPr lvl="0" fontAlgn="base" hangingPunct="0"/>
            <a:r>
              <a:rPr lang="ru-RU" sz="3400" dirty="0" smtClean="0"/>
              <a:t>Внимание учащихся направлялось на осознание ими цели задания - что они будут делать и для чего. </a:t>
            </a:r>
          </a:p>
          <a:p>
            <a:pPr lvl="0" fontAlgn="base" hangingPunct="0"/>
            <a:r>
              <a:rPr lang="ru-RU" sz="3400" dirty="0" smtClean="0"/>
              <a:t>Учащихся учили умению производить анализ готового изделия, т.е. описывать его внешний вид.</a:t>
            </a:r>
          </a:p>
          <a:p>
            <a:pPr lvl="0" fontAlgn="base" hangingPunct="0"/>
            <a:r>
              <a:rPr lang="ru-RU" sz="3400" dirty="0" smtClean="0"/>
              <a:t>От них требовали словесного отчета о способе выполнения задания. </a:t>
            </a:r>
          </a:p>
          <a:p>
            <a:pPr lvl="0" fontAlgn="base" hangingPunct="0"/>
            <a:r>
              <a:rPr lang="ru-RU" sz="3400" dirty="0" smtClean="0"/>
              <a:t>Учили умению рассказывать о том, как они будут выполнять предстоящее, частично знакомое задание.</a:t>
            </a:r>
          </a:p>
          <a:p>
            <a:r>
              <a:rPr lang="ru-RU" sz="3400" dirty="0" smtClean="0"/>
              <a:t> Учили умению рассказывать о способе выполнения предстоящего нового задания.</a:t>
            </a:r>
          </a:p>
          <a:p>
            <a:pPr>
              <a:buNone/>
            </a:pPr>
            <a:endParaRPr lang="ru-RU" sz="3400" u="sng" dirty="0" smtClean="0"/>
          </a:p>
          <a:p>
            <a:pPr>
              <a:buNone/>
            </a:pPr>
            <a:r>
              <a:rPr lang="ru-RU" sz="3400" b="1" dirty="0" smtClean="0"/>
              <a:t>    </a:t>
            </a:r>
            <a:r>
              <a:rPr lang="ru-RU" sz="3400" b="1" u="sng" dirty="0" smtClean="0"/>
              <a:t>Составление плана после выполнения задания</a:t>
            </a:r>
          </a:p>
          <a:p>
            <a:pPr lvl="0" fontAlgn="base" hangingPunct="0"/>
            <a:r>
              <a:rPr lang="ru-RU" sz="3400" dirty="0" smtClean="0"/>
              <a:t>Определить лицевую и изнаночную стороны ткани.</a:t>
            </a:r>
          </a:p>
          <a:p>
            <a:pPr lvl="0" fontAlgn="base" hangingPunct="0"/>
            <a:r>
              <a:rPr lang="ru-RU" sz="3400" dirty="0" smtClean="0"/>
              <a:t>Сложить кусочки ткани лицевыми сторонами внутрь.</a:t>
            </a:r>
          </a:p>
          <a:p>
            <a:pPr lvl="0" fontAlgn="base" hangingPunct="0"/>
            <a:r>
              <a:rPr lang="ru-RU" sz="3400" dirty="0" smtClean="0"/>
              <a:t>Отметить ширину шва 1 сантиметр.</a:t>
            </a:r>
          </a:p>
          <a:p>
            <a:pPr lvl="0" fontAlgn="base" hangingPunct="0"/>
            <a:r>
              <a:rPr lang="ru-RU" sz="3400" dirty="0" smtClean="0"/>
              <a:t>Сметать кусочки ткани прямыми стежками.</a:t>
            </a:r>
          </a:p>
          <a:p>
            <a:pPr lvl="0" fontAlgn="base" hangingPunct="0"/>
            <a:r>
              <a:rPr lang="ru-RU" sz="3400" dirty="0" smtClean="0"/>
              <a:t>Стачать по смёточным стежкам. </a:t>
            </a:r>
          </a:p>
          <a:p>
            <a:pPr lvl="0" fontAlgn="base" hangingPunct="0"/>
            <a:r>
              <a:rPr lang="ru-RU" sz="3400" dirty="0" smtClean="0"/>
              <a:t>Удалить нитки смётывания.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357694"/>
            <a:ext cx="2786082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Результаты экспериментального обучения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u="sng" dirty="0" smtClean="0"/>
              <a:t> Умение учащихся давать словесный отчет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500306"/>
          <a:ext cx="7715304" cy="3794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3081"/>
                <a:gridCol w="1543061"/>
                <a:gridCol w="1543061"/>
                <a:gridCol w="1396101"/>
              </a:tblGrid>
              <a:tr h="754429">
                <a:tc rowSpan="2"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Группа </a:t>
                      </a:r>
                      <a:endParaRPr lang="ru-RU" sz="2400" dirty="0"/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Название шва</a:t>
                      </a:r>
                      <a:endParaRPr lang="ru-RU" sz="2400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44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стачной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вподгибку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обтачной</a:t>
                      </a:r>
                      <a:endParaRPr lang="ru-RU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0101"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Контрольная</a:t>
                      </a:r>
                    </a:p>
                    <a:p>
                      <a:endParaRPr lang="ru-RU" sz="2400" dirty="0" smtClean="0"/>
                    </a:p>
                    <a:p>
                      <a:r>
                        <a:rPr lang="ru-RU" sz="2400" dirty="0" smtClean="0"/>
                        <a:t>Экспериментальная</a:t>
                      </a:r>
                    </a:p>
                    <a:p>
                      <a:endParaRPr lang="ru-RU" sz="2400" dirty="0" smtClean="0"/>
                    </a:p>
                    <a:p>
                      <a:endParaRPr lang="ru-RU" sz="2400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3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</a:t>
                      </a:r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r>
              <a:rPr lang="ru-RU" b="1" dirty="0" smtClean="0"/>
              <a:t>Вывод: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7467600" cy="554528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800" b="1" i="1" dirty="0" smtClean="0"/>
              <a:t>в результате обучения учащихся вспомогательной школы по нашей методике </a:t>
            </a:r>
          </a:p>
          <a:p>
            <a:pPr algn="ctr">
              <a:buNone/>
            </a:pPr>
            <a:r>
              <a:rPr lang="ru-RU" sz="2800" b="1" i="1" dirty="0" smtClean="0"/>
              <a:t>у последних воспитывались самостоятельность и умение работать аккуратно, с чувством надлежащей ответственности.</a:t>
            </a:r>
          </a:p>
          <a:p>
            <a:pPr>
              <a:buNone/>
            </a:pPr>
            <a:endParaRPr lang="ru-RU" sz="2800" b="1" i="1" dirty="0" smtClean="0"/>
          </a:p>
          <a:p>
            <a:pPr>
              <a:buNone/>
            </a:pPr>
            <a:r>
              <a:rPr lang="ru-RU" sz="2800" b="1" i="1" dirty="0" smtClean="0"/>
              <a:t> </a:t>
            </a:r>
          </a:p>
          <a:p>
            <a:endParaRPr lang="ru-RU" dirty="0"/>
          </a:p>
        </p:txBody>
      </p:sp>
      <p:pic>
        <p:nvPicPr>
          <p:cNvPr id="5" name="Рисунок 4" descr="C:\Documents and Settings\3696\Мои документы\Мои фото\Моя Работа\Изображение 0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32878">
            <a:off x="639258" y="4158223"/>
            <a:ext cx="3052764" cy="2273759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3696\Мои документы\Мои фото\Экзамены\Изображение 056.jpg"/>
          <p:cNvPicPr/>
          <p:nvPr/>
        </p:nvPicPr>
        <p:blipFill>
          <a:blip r:embed="rId3" cstate="print"/>
          <a:srcRect l="3973" t="15588" r="12340" b="7647"/>
          <a:stretch>
            <a:fillRect/>
          </a:stretch>
        </p:blipFill>
        <p:spPr bwMode="auto">
          <a:xfrm>
            <a:off x="5143504" y="4143380"/>
            <a:ext cx="3611245" cy="248602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1542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dirty="0" smtClean="0"/>
              <a:t>Самостоятельное выполнение учащимися трудового задания можно достичь при соблюдении следующих основных требований: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7467600" cy="4402274"/>
          </a:xfrm>
        </p:spPr>
        <p:txBody>
          <a:bodyPr>
            <a:normAutofit fontScale="70000" lnSpcReduction="20000"/>
          </a:bodyPr>
          <a:lstStyle/>
          <a:p>
            <a:pPr lvl="0" fontAlgn="base" hangingPunct="0"/>
            <a:r>
              <a:rPr lang="ru-RU" sz="2600" dirty="0" smtClean="0"/>
              <a:t>Трудовое обучение не должно ограничиваться формированием у учащихся только рабочих двигательных навыков. Оно, кроме того, должно быть направлено на воспитание у учащихся умений решать умственные задачи, связанные с практическим выполнением трудовых заданий / планирование, выполнение заданий при помощи различных инструкций, образца, рисунка и т.д. /. Это в свою очередь способствует коррекции  умственного развития учащихся вспомогательных школ вообще.</a:t>
            </a:r>
          </a:p>
          <a:p>
            <a:pPr lvl="0" fontAlgn="base" hangingPunct="0"/>
            <a:r>
              <a:rPr lang="ru-RU" sz="2600" dirty="0" smtClean="0"/>
              <a:t>Проблема воспитания у учащихся самостоятельности должна решаться при строгом соблюдении правила: от простого к сложному, от более известного к  менее известному, от конкретного к абстрактному.</a:t>
            </a:r>
          </a:p>
          <a:p>
            <a:pPr lvl="0" fontAlgn="base" hangingPunct="0"/>
            <a:r>
              <a:rPr lang="ru-RU" sz="2600" dirty="0" smtClean="0"/>
              <a:t>Профессионально-трудовое обучение можно и необходимо использовать для развития речи воспитанников вспомогательной школы /словесный отчет - устный и письменный - о проделанной работе, рассказ о выполнении предстоящего задания и т.д./.</a:t>
            </a:r>
          </a:p>
          <a:p>
            <a:endParaRPr lang="ru-RU" dirty="0"/>
          </a:p>
        </p:txBody>
      </p:sp>
      <p:pic>
        <p:nvPicPr>
          <p:cNvPr id="4" name="Рисунок 3" descr="E:\CLIPART\POWERPNT\LADY2.WM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858148" y="3500438"/>
            <a:ext cx="976315" cy="2471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Задачи: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 Изучить особенности трудового обучения учащихся с нарушением интеллекта.</a:t>
            </a:r>
          </a:p>
          <a:p>
            <a:r>
              <a:rPr lang="ru-RU" sz="2800" dirty="0" smtClean="0"/>
              <a:t> Анализ состояния проблем воспитания самостоятельности учащихся с нарушением интеллекта.</a:t>
            </a:r>
          </a:p>
          <a:p>
            <a:r>
              <a:rPr lang="ru-RU" sz="2800" dirty="0" smtClean="0"/>
              <a:t> Изучить уровень самостоятельности.</a:t>
            </a:r>
          </a:p>
          <a:p>
            <a:r>
              <a:rPr lang="ru-RU" sz="2800" dirty="0" smtClean="0"/>
              <a:t> Анализ полученных результатов и разработка рекомендаций.</a:t>
            </a:r>
            <a:endParaRPr lang="ru-RU" sz="2800" dirty="0"/>
          </a:p>
        </p:txBody>
      </p:sp>
      <p:pic>
        <p:nvPicPr>
          <p:cNvPr id="2051" name="Picture 3" descr="C:\Documents and Settings\3696\Мои документы\Мои рисунки\Рисунки для Word\картинки\разное\люди\PH01046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0"/>
            <a:ext cx="1858963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Объект изучения: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467600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процесс развития самостоятельности на уроках трудового обучения учащихся  с нарушением интеллекта</a:t>
            </a:r>
            <a:endParaRPr lang="ru-RU" sz="3200" dirty="0"/>
          </a:p>
        </p:txBody>
      </p:sp>
      <p:pic>
        <p:nvPicPr>
          <p:cNvPr id="3074" name="Picture 2" descr="C:\Documents and Settings\3696\Мои документы\Мои фото\Моя Работа\изображения 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214686"/>
            <a:ext cx="4544914" cy="3409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Предмет: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600" dirty="0" smtClean="0"/>
              <a:t>  влияние трудового обучения в коррекционной школе на развитие самостоятельности у учащихся с нарушением интеллекта.</a:t>
            </a:r>
          </a:p>
          <a:p>
            <a:endParaRPr lang="ru-RU" dirty="0"/>
          </a:p>
        </p:txBody>
      </p:sp>
      <p:pic>
        <p:nvPicPr>
          <p:cNvPr id="5" name="Picture 23" descr="4ca1f4b728b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714752"/>
            <a:ext cx="3143272" cy="300039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Гипотеза: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 предполагаю, что в процессе проведения разработанных занятий по трудовому обучению уровень самостоятельности у детей с нарушением интеллекта в процессе трудового обучения возрастёт.</a:t>
            </a:r>
          </a:p>
          <a:p>
            <a:endParaRPr lang="ru-RU" sz="3200" dirty="0"/>
          </a:p>
        </p:txBody>
      </p:sp>
      <p:pic>
        <p:nvPicPr>
          <p:cNvPr id="4" name="Picture 2" descr="D:\Documents and Settings\Администратор.HOME-SU6YCQTSDL\Application Data\Microsoft\Media Catalog\Downloaded Clips\cl5f\j0238173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4500570"/>
            <a:ext cx="2977104" cy="213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683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Методы: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71546"/>
            <a:ext cx="7467600" cy="5402406"/>
          </a:xfrm>
        </p:spPr>
        <p:txBody>
          <a:bodyPr/>
          <a:lstStyle/>
          <a:p>
            <a:r>
              <a:rPr lang="ru-RU" sz="3200" dirty="0" smtClean="0"/>
              <a:t>Теоретический метод изучения развития самостоятельности учащихся на уроках трудового обучения </a:t>
            </a:r>
            <a:r>
              <a:rPr lang="en-US" sz="3200" dirty="0" smtClean="0"/>
              <a:t>/</a:t>
            </a:r>
            <a:r>
              <a:rPr lang="ru-RU" sz="3200" dirty="0" smtClean="0"/>
              <a:t>швейное дело/.</a:t>
            </a:r>
          </a:p>
          <a:p>
            <a:r>
              <a:rPr lang="ru-RU" sz="3200" dirty="0" smtClean="0"/>
              <a:t>Экспериментальный (формирующий) метод.</a:t>
            </a:r>
          </a:p>
          <a:p>
            <a:r>
              <a:rPr lang="ru-RU" sz="3200" dirty="0" smtClean="0"/>
              <a:t> Метод наблюдений.</a:t>
            </a:r>
          </a:p>
          <a:p>
            <a:r>
              <a:rPr lang="ru-RU" sz="3200" dirty="0" smtClean="0"/>
              <a:t> Метод анализа. </a:t>
            </a:r>
          </a:p>
          <a:p>
            <a:endParaRPr lang="ru-RU" dirty="0"/>
          </a:p>
        </p:txBody>
      </p:sp>
      <p:pic>
        <p:nvPicPr>
          <p:cNvPr id="4" name="Picture 7" descr="j02921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623938"/>
            <a:ext cx="3363696" cy="2948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Проблема и задачи исследования.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sz="3200" u="sng" dirty="0" smtClean="0"/>
              <a:t>Основные задачи вспомогательной школы: </a:t>
            </a:r>
          </a:p>
          <a:p>
            <a:pPr lvl="0"/>
            <a:r>
              <a:rPr lang="ru-RU" sz="2800" dirty="0" smtClean="0"/>
              <a:t>Подготовка учащихся к самостоятельной трудовой деятельности, </a:t>
            </a:r>
          </a:p>
          <a:p>
            <a:pPr>
              <a:buNone/>
            </a:pPr>
            <a:r>
              <a:rPr lang="en-US" sz="2800" dirty="0" smtClean="0"/>
              <a:t>   </a:t>
            </a:r>
            <a:r>
              <a:rPr lang="ru-RU" sz="2800" dirty="0" smtClean="0"/>
              <a:t>к общественно - полезному  производительному труду. </a:t>
            </a:r>
          </a:p>
          <a:p>
            <a:pPr lvl="0"/>
            <a:r>
              <a:rPr lang="ru-RU" sz="2800" dirty="0" smtClean="0"/>
              <a:t>Коррекция недостатков общего развития аномального ребенка.</a:t>
            </a:r>
          </a:p>
          <a:p>
            <a:endParaRPr lang="ru-RU" dirty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643702" y="5000636"/>
            <a:ext cx="2095497" cy="1643058"/>
            <a:chOff x="4176" y="-42"/>
            <a:chExt cx="1635" cy="1530"/>
          </a:xfrm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4176" y="-42"/>
              <a:ext cx="1635" cy="1206"/>
            </a:xfrm>
            <a:custGeom>
              <a:avLst/>
              <a:gdLst/>
              <a:ahLst/>
              <a:cxnLst>
                <a:cxn ang="0">
                  <a:pos x="1440" y="234"/>
                </a:cxn>
                <a:cxn ang="0">
                  <a:pos x="1429" y="149"/>
                </a:cxn>
                <a:cxn ang="0">
                  <a:pos x="1163" y="42"/>
                </a:cxn>
                <a:cxn ang="0">
                  <a:pos x="235" y="74"/>
                </a:cxn>
                <a:cxn ang="0">
                  <a:pos x="171" y="191"/>
                </a:cxn>
                <a:cxn ang="0">
                  <a:pos x="128" y="351"/>
                </a:cxn>
                <a:cxn ang="0">
                  <a:pos x="96" y="373"/>
                </a:cxn>
                <a:cxn ang="0">
                  <a:pos x="32" y="469"/>
                </a:cxn>
                <a:cxn ang="0">
                  <a:pos x="21" y="821"/>
                </a:cxn>
                <a:cxn ang="0">
                  <a:pos x="43" y="991"/>
                </a:cxn>
                <a:cxn ang="0">
                  <a:pos x="128" y="1023"/>
                </a:cxn>
                <a:cxn ang="0">
                  <a:pos x="235" y="1087"/>
                </a:cxn>
                <a:cxn ang="0">
                  <a:pos x="245" y="1141"/>
                </a:cxn>
                <a:cxn ang="0">
                  <a:pos x="320" y="1173"/>
                </a:cxn>
                <a:cxn ang="0">
                  <a:pos x="661" y="1205"/>
                </a:cxn>
                <a:cxn ang="0">
                  <a:pos x="811" y="1194"/>
                </a:cxn>
                <a:cxn ang="0">
                  <a:pos x="896" y="1098"/>
                </a:cxn>
                <a:cxn ang="0">
                  <a:pos x="971" y="1066"/>
                </a:cxn>
                <a:cxn ang="0">
                  <a:pos x="1163" y="917"/>
                </a:cxn>
                <a:cxn ang="0">
                  <a:pos x="1184" y="853"/>
                </a:cxn>
                <a:cxn ang="0">
                  <a:pos x="1269" y="725"/>
                </a:cxn>
                <a:cxn ang="0">
                  <a:pos x="1355" y="533"/>
                </a:cxn>
                <a:cxn ang="0">
                  <a:pos x="1472" y="362"/>
                </a:cxn>
                <a:cxn ang="0">
                  <a:pos x="1451" y="223"/>
                </a:cxn>
                <a:cxn ang="0">
                  <a:pos x="1419" y="138"/>
                </a:cxn>
                <a:cxn ang="0">
                  <a:pos x="1344" y="90"/>
                </a:cxn>
                <a:cxn ang="0">
                  <a:pos x="1296" y="42"/>
                </a:cxn>
              </a:cxnLst>
              <a:rect l="0" t="0" r="r" b="b"/>
              <a:pathLst>
                <a:path w="1491" h="1206">
                  <a:moveTo>
                    <a:pt x="1440" y="234"/>
                  </a:moveTo>
                  <a:cubicBezTo>
                    <a:pt x="1436" y="206"/>
                    <a:pt x="1435" y="177"/>
                    <a:pt x="1429" y="149"/>
                  </a:cubicBezTo>
                  <a:cubicBezTo>
                    <a:pt x="1399" y="0"/>
                    <a:pt x="1329" y="51"/>
                    <a:pt x="1163" y="42"/>
                  </a:cubicBezTo>
                  <a:cubicBezTo>
                    <a:pt x="881" y="6"/>
                    <a:pt x="528" y="65"/>
                    <a:pt x="235" y="74"/>
                  </a:cubicBezTo>
                  <a:cubicBezTo>
                    <a:pt x="176" y="94"/>
                    <a:pt x="186" y="140"/>
                    <a:pt x="171" y="191"/>
                  </a:cubicBezTo>
                  <a:cubicBezTo>
                    <a:pt x="162" y="223"/>
                    <a:pt x="144" y="327"/>
                    <a:pt x="128" y="351"/>
                  </a:cubicBezTo>
                  <a:cubicBezTo>
                    <a:pt x="121" y="362"/>
                    <a:pt x="107" y="366"/>
                    <a:pt x="96" y="373"/>
                  </a:cubicBezTo>
                  <a:cubicBezTo>
                    <a:pt x="73" y="409"/>
                    <a:pt x="51" y="430"/>
                    <a:pt x="32" y="469"/>
                  </a:cubicBezTo>
                  <a:cubicBezTo>
                    <a:pt x="28" y="586"/>
                    <a:pt x="27" y="704"/>
                    <a:pt x="21" y="821"/>
                  </a:cubicBezTo>
                  <a:cubicBezTo>
                    <a:pt x="19" y="867"/>
                    <a:pt x="0" y="953"/>
                    <a:pt x="43" y="991"/>
                  </a:cubicBezTo>
                  <a:cubicBezTo>
                    <a:pt x="66" y="1011"/>
                    <a:pt x="101" y="1010"/>
                    <a:pt x="128" y="1023"/>
                  </a:cubicBezTo>
                  <a:cubicBezTo>
                    <a:pt x="164" y="1040"/>
                    <a:pt x="202" y="1065"/>
                    <a:pt x="235" y="1087"/>
                  </a:cubicBezTo>
                  <a:cubicBezTo>
                    <a:pt x="238" y="1105"/>
                    <a:pt x="232" y="1128"/>
                    <a:pt x="245" y="1141"/>
                  </a:cubicBezTo>
                  <a:cubicBezTo>
                    <a:pt x="264" y="1160"/>
                    <a:pt x="293" y="1167"/>
                    <a:pt x="320" y="1173"/>
                  </a:cubicBezTo>
                  <a:cubicBezTo>
                    <a:pt x="408" y="1192"/>
                    <a:pt x="572" y="1199"/>
                    <a:pt x="661" y="1205"/>
                  </a:cubicBezTo>
                  <a:cubicBezTo>
                    <a:pt x="711" y="1201"/>
                    <a:pt x="762" y="1206"/>
                    <a:pt x="811" y="1194"/>
                  </a:cubicBezTo>
                  <a:cubicBezTo>
                    <a:pt x="846" y="1186"/>
                    <a:pt x="865" y="1116"/>
                    <a:pt x="896" y="1098"/>
                  </a:cubicBezTo>
                  <a:cubicBezTo>
                    <a:pt x="919" y="1084"/>
                    <a:pt x="949" y="1081"/>
                    <a:pt x="971" y="1066"/>
                  </a:cubicBezTo>
                  <a:cubicBezTo>
                    <a:pt x="1038" y="1021"/>
                    <a:pt x="1163" y="917"/>
                    <a:pt x="1163" y="917"/>
                  </a:cubicBezTo>
                  <a:cubicBezTo>
                    <a:pt x="1170" y="896"/>
                    <a:pt x="1173" y="873"/>
                    <a:pt x="1184" y="853"/>
                  </a:cubicBezTo>
                  <a:cubicBezTo>
                    <a:pt x="1266" y="709"/>
                    <a:pt x="1228" y="819"/>
                    <a:pt x="1269" y="725"/>
                  </a:cubicBezTo>
                  <a:cubicBezTo>
                    <a:pt x="1299" y="655"/>
                    <a:pt x="1298" y="588"/>
                    <a:pt x="1355" y="533"/>
                  </a:cubicBezTo>
                  <a:cubicBezTo>
                    <a:pt x="1385" y="443"/>
                    <a:pt x="1389" y="416"/>
                    <a:pt x="1472" y="362"/>
                  </a:cubicBezTo>
                  <a:cubicBezTo>
                    <a:pt x="1491" y="306"/>
                    <a:pt x="1461" y="281"/>
                    <a:pt x="1451" y="223"/>
                  </a:cubicBezTo>
                  <a:cubicBezTo>
                    <a:pt x="1438" y="149"/>
                    <a:pt x="1455" y="174"/>
                    <a:pt x="1419" y="138"/>
                  </a:cubicBezTo>
                  <a:lnTo>
                    <a:pt x="1344" y="90"/>
                  </a:lnTo>
                  <a:lnTo>
                    <a:pt x="1296" y="42"/>
                  </a:lnTo>
                </a:path>
              </a:pathLst>
            </a:custGeom>
            <a:gradFill rotWithShape="0">
              <a:gsLst>
                <a:gs pos="0">
                  <a:srgbClr val="FFDA91"/>
                </a:gs>
                <a:gs pos="100000">
                  <a:srgbClr val="FFFF85"/>
                </a:gs>
              </a:gsLst>
              <a:path path="rect">
                <a:fillToRect l="100000" b="10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grpSp>
          <p:nvGrpSpPr>
            <p:cNvPr id="6" name="Group 8"/>
            <p:cNvGrpSpPr>
              <a:grpSpLocks/>
            </p:cNvGrpSpPr>
            <p:nvPr/>
          </p:nvGrpSpPr>
          <p:grpSpPr bwMode="auto">
            <a:xfrm>
              <a:off x="4272" y="131"/>
              <a:ext cx="1536" cy="1357"/>
              <a:chOff x="4272" y="131"/>
              <a:chExt cx="1536" cy="1357"/>
            </a:xfrm>
          </p:grpSpPr>
          <p:pic>
            <p:nvPicPr>
              <p:cNvPr id="7" name="Picture 5" descr="CLIMBHIL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272" y="131"/>
                <a:ext cx="1488" cy="1356"/>
              </a:xfrm>
              <a:prstGeom prst="rect">
                <a:avLst/>
              </a:prstGeom>
              <a:noFill/>
            </p:spPr>
          </p:pic>
          <p:pic>
            <p:nvPicPr>
              <p:cNvPr id="8" name="Picture 6" descr="BOO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184" y="343"/>
                <a:ext cx="624" cy="377"/>
              </a:xfrm>
              <a:prstGeom prst="rect">
                <a:avLst/>
              </a:prstGeom>
              <a:noFill/>
            </p:spPr>
          </p:pic>
          <p:pic>
            <p:nvPicPr>
              <p:cNvPr id="9" name="Picture 7" descr="BOOKS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72" y="1028"/>
                <a:ext cx="672" cy="460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Разделы системы трудового обучения </a:t>
            </a:r>
            <a:br>
              <a:rPr lang="ru-RU" b="1" dirty="0" smtClean="0"/>
            </a:br>
            <a:r>
              <a:rPr lang="ru-RU" b="1" dirty="0" smtClean="0"/>
              <a:t>во вспомогательной школе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457200" y="2928934"/>
            <a:ext cx="3657600" cy="331946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1.Знакомство с основными свойствами бумаги, картона, ткани.</a:t>
            </a:r>
          </a:p>
          <a:p>
            <a:r>
              <a:rPr lang="ru-RU" dirty="0" smtClean="0"/>
              <a:t>2.Приобретение навыков их обработки.</a:t>
            </a:r>
          </a:p>
          <a:p>
            <a:r>
              <a:rPr lang="ru-RU" dirty="0" smtClean="0"/>
              <a:t>3.Коррекция и развитие навыков работы с рабочими и измерительными инструментами. 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>
          <a:xfrm>
            <a:off x="4371975" y="3000372"/>
            <a:ext cx="3657600" cy="3248028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10000"/>
              </a:lnSpc>
            </a:pPr>
            <a:r>
              <a:rPr lang="ru-RU" dirty="0" smtClean="0"/>
              <a:t>Обучение по специальной программе.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Получение определённой специальности.</a:t>
            </a:r>
          </a:p>
          <a:p>
            <a:pPr lvl="0">
              <a:lnSpc>
                <a:spcPct val="110000"/>
              </a:lnSpc>
            </a:pPr>
            <a:r>
              <a:rPr lang="ru-RU" dirty="0" smtClean="0"/>
              <a:t>Приобретение навыков выполнения трудовых приёмов.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1073462"/>
          </a:xfrm>
        </p:spPr>
        <p:txBody>
          <a:bodyPr/>
          <a:lstStyle/>
          <a:p>
            <a:pPr algn="ctr"/>
            <a:r>
              <a:rPr lang="ru-RU" dirty="0" smtClean="0"/>
              <a:t>Ручной труд</a:t>
            </a:r>
          </a:p>
          <a:p>
            <a:pPr algn="ctr"/>
            <a:r>
              <a:rPr lang="ru-RU" dirty="0" smtClean="0"/>
              <a:t>1 – 3 классы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1073462"/>
          </a:xfrm>
        </p:spPr>
        <p:txBody>
          <a:bodyPr/>
          <a:lstStyle/>
          <a:p>
            <a:pPr algn="ctr"/>
            <a:r>
              <a:rPr lang="ru-RU" dirty="0" smtClean="0"/>
              <a:t>Профессионально-трудовое обучение</a:t>
            </a:r>
          </a:p>
          <a:p>
            <a:pPr algn="ctr"/>
            <a:r>
              <a:rPr lang="ru-RU" dirty="0" smtClean="0"/>
              <a:t>4 – 9 классы</a:t>
            </a:r>
            <a:endParaRPr lang="ru-RU" dirty="0"/>
          </a:p>
        </p:txBody>
      </p:sp>
      <p:cxnSp>
        <p:nvCxnSpPr>
          <p:cNvPr id="8" name="Прямая со стрелкой 7"/>
          <p:cNvCxnSpPr>
            <a:stCxn id="5" idx="2"/>
            <a:endCxn id="3" idx="0"/>
          </p:cNvCxnSpPr>
          <p:nvPr/>
        </p:nvCxnSpPr>
        <p:spPr>
          <a:xfrm rot="5400000">
            <a:off x="2143124" y="278605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2071670" y="2643182"/>
            <a:ext cx="484632" cy="2857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86446" y="2571744"/>
            <a:ext cx="484632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4F4F4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351</TotalTime>
  <Words>952</Words>
  <PresentationFormat>Экран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    Воспитание самостоятельности на уроках трудового обучения  учащихся с нарушением интеллекта      </vt:lpstr>
      <vt:lpstr>Цель:</vt:lpstr>
      <vt:lpstr>Задачи:</vt:lpstr>
      <vt:lpstr>Объект изучения:</vt:lpstr>
      <vt:lpstr>Предмет:</vt:lpstr>
      <vt:lpstr>Гипотеза:</vt:lpstr>
      <vt:lpstr>Методы:  </vt:lpstr>
      <vt:lpstr>Проблема и задачи исследования. </vt:lpstr>
      <vt:lpstr>Разделы системы трудового обучения  во вспомогательной школе</vt:lpstr>
      <vt:lpstr>Проблемы воспитания самостоятельности у учащихся с нарушением интеллекта: </vt:lpstr>
      <vt:lpstr>Пути воспитания самостоятельности  у учащихся с нарушением интеллекта: </vt:lpstr>
      <vt:lpstr>В предлагаемой работе проводится: </vt:lpstr>
      <vt:lpstr>Состояние профессионально-трудового обучения учащихся вспомогательной школы </vt:lpstr>
      <vt:lpstr>Причины отсутствия самостоятельности в выполнении трудовых заданий: </vt:lpstr>
      <vt:lpstr>Важный фактор в воспитании у учащихся самостоятельности  в труде -</vt:lpstr>
      <vt:lpstr>Условия самостоятельного выполнения трудового задания по швейному делу: </vt:lpstr>
      <vt:lpstr>Исследование эффективности некоторых приемов воспитания у учащихся самостоятельности при выполнении трудовых заданий </vt:lpstr>
      <vt:lpstr>Слайд 18</vt:lpstr>
      <vt:lpstr>Задачи экспериментального обучения:  </vt:lpstr>
      <vt:lpstr>При исследовании были выдвинуты для решения следующие вопросы:</vt:lpstr>
      <vt:lpstr>Организация экспериментального обучения </vt:lpstr>
      <vt:lpstr>Структура создания групп</vt:lpstr>
      <vt:lpstr>Методы обучения: </vt:lpstr>
      <vt:lpstr>Результаты экспериментального обучения</vt:lpstr>
      <vt:lpstr>Вывод:</vt:lpstr>
      <vt:lpstr>Самостоятельное выполнение учащимися трудового задания можно достичь при соблюдении следующих основных требований: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Воспитание самостоятельности на уроках трудового обучения  учащихся с нарушением интеллекта      </dc:title>
  <cp:lastModifiedBy>3696</cp:lastModifiedBy>
  <cp:revision>39</cp:revision>
  <dcterms:modified xsi:type="dcterms:W3CDTF">2012-08-27T10:35:12Z</dcterms:modified>
</cp:coreProperties>
</file>